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sldIdLst>
    <p:sldId id="2147374591" r:id="rId5"/>
    <p:sldId id="2147473585" r:id="rId6"/>
    <p:sldId id="2147473610" r:id="rId7"/>
    <p:sldId id="2147473603" r:id="rId8"/>
    <p:sldId id="2147473604" r:id="rId9"/>
    <p:sldId id="2147473611" r:id="rId10"/>
    <p:sldId id="2147473792" r:id="rId11"/>
    <p:sldId id="2147473793" r:id="rId12"/>
    <p:sldId id="2147473612" r:id="rId13"/>
    <p:sldId id="2147473607" r:id="rId14"/>
    <p:sldId id="2147473605" r:id="rId15"/>
    <p:sldId id="2147473606" r:id="rId16"/>
    <p:sldId id="2147473608" r:id="rId17"/>
    <p:sldId id="2147473609" r:id="rId18"/>
    <p:sldId id="2147473613" r:id="rId19"/>
    <p:sldId id="2147473583" r:id="rId20"/>
    <p:sldId id="2147473631" r:id="rId21"/>
    <p:sldId id="2147473630" r:id="rId22"/>
    <p:sldId id="2147473614" r:id="rId23"/>
    <p:sldId id="2147473789" r:id="rId24"/>
    <p:sldId id="2147473303" r:id="rId25"/>
    <p:sldId id="307" r:id="rId26"/>
    <p:sldId id="299" r:id="rId27"/>
    <p:sldId id="2147473621" r:id="rId28"/>
    <p:sldId id="2147473496" r:id="rId29"/>
    <p:sldId id="2147473627" r:id="rId30"/>
    <p:sldId id="2147473623" r:id="rId31"/>
    <p:sldId id="2147473628" r:id="rId32"/>
    <p:sldId id="2147473599" r:id="rId33"/>
    <p:sldId id="2147473615" r:id="rId34"/>
    <p:sldId id="2147473616" r:id="rId35"/>
    <p:sldId id="2147473794" r:id="rId36"/>
    <p:sldId id="214737456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BFEC54-0479-3E77-1DF5-E755D42F6B5C}" name="Rodriguez, Lauren" initials="LR" userId="S::Lauren.Rodriguez@suny.edu::e880f7c1-484b-4858-a462-9d24df56c80a" providerId="AD"/>
  <p188:author id="{344E0E78-DFC4-68FB-2014-7C426B421BEE}" name="Doan, Cassandra" initials="DC" userId="S::cassandra.doan@suny.edu::b50142f0-7975-4d1e-89ed-1a3dc3f9baff" providerId="AD"/>
  <p188:author id="{A4A49A9A-EB06-B253-E6F1-B834D2846D1B}" name="Carudo, Cassandra" initials="CC" userId="S::cassandra.carudo@suny.edu::b50142f0-7975-4d1e-89ed-1a3dc3f9baff" providerId="AD"/>
  <p188:author id="{98E4D1C7-D9FB-F927-196C-0774C91718CF}" name="Rodriguez, Lauren" initials="RL" userId="S::lauren.rodriguez@suny.edu::e880f7c1-484b-4858-a462-9d24df56c80a" providerId="AD"/>
  <p188:author id="{1D7FF9F4-33AE-99E1-09C6-3943DE72AC16}" name="Scalzo, Kim" initials="" userId="S::Kim.Scalzo@suny.edu::652b0c05-b36a-467f-8a96-f3d8f8a8de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92" autoAdjust="0"/>
    <p:restoredTop sz="77372" autoAdjust="0"/>
  </p:normalViewPr>
  <p:slideViewPr>
    <p:cSldViewPr snapToGrid="0">
      <p:cViewPr>
        <p:scale>
          <a:sx n="45" d="100"/>
          <a:sy n="45" d="100"/>
        </p:scale>
        <p:origin x="480" y="2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3ABF7-8053-40CB-A4C5-69FC3B6CE467}" type="datetimeFigureOut">
              <a:rPr lang="en-US" smtClean="0"/>
              <a:t>8/13/2026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4C9E5-A7E8-4E6A-83C2-73692991A3B7}" type="slidenum">
              <a:rPr lang="en-US" smtClean="0"/>
              <a:t>‹#›</a:t>
            </a:fld>
            <a:endParaRPr lang="en-US"/>
          </a:p>
        </p:txBody>
      </p:sp>
    </p:spTree>
    <p:extLst>
      <p:ext uri="{BB962C8B-B14F-4D97-AF65-F5344CB8AC3E}">
        <p14:creationId xmlns:p14="http://schemas.microsoft.com/office/powerpoint/2010/main" val="1518112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Kim</a:t>
            </a:r>
          </a:p>
        </p:txBody>
      </p:sp>
      <p:sp>
        <p:nvSpPr>
          <p:cNvPr id="4" name="Slide Number Placeholder 3"/>
          <p:cNvSpPr>
            <a:spLocks noGrp="1"/>
          </p:cNvSpPr>
          <p:nvPr>
            <p:ph type="sldNum" sz="quarter" idx="5"/>
          </p:nvPr>
        </p:nvSpPr>
        <p:spPr/>
        <p:txBody>
          <a:bodyPr/>
          <a:lstStyle/>
          <a:p>
            <a:fld id="{A1590554-9A21-3940-85A1-15F413B67ECA}" type="slidenum">
              <a:rPr lang="en-US" smtClean="0"/>
              <a:t>1</a:t>
            </a:fld>
            <a:endParaRPr lang="en-US"/>
          </a:p>
        </p:txBody>
      </p:sp>
    </p:spTree>
    <p:extLst>
      <p:ext uri="{BB962C8B-B14F-4D97-AF65-F5344CB8AC3E}">
        <p14:creationId xmlns:p14="http://schemas.microsoft.com/office/powerpoint/2010/main" val="847188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C4C9E5-A7E8-4E6A-83C2-73692991A3B7}" type="slidenum">
              <a:rPr lang="en-US" smtClean="0"/>
              <a:t>2</a:t>
            </a:fld>
            <a:endParaRPr lang="en-US"/>
          </a:p>
        </p:txBody>
      </p:sp>
    </p:spTree>
    <p:extLst>
      <p:ext uri="{BB962C8B-B14F-4D97-AF65-F5344CB8AC3E}">
        <p14:creationId xmlns:p14="http://schemas.microsoft.com/office/powerpoint/2010/main" val="3669465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https://web.cvent.com/event/9abc9fa4-cd57-43b0-aea7-4f1bccd5a741/websitePage:afa49623-1fe4-4a93-8465-4af966aacc00?environment=P2</a:t>
            </a:r>
          </a:p>
          <a:p>
            <a:r>
              <a:rPr lang="en-US" dirty="0"/>
              <a:t>https://web.cvent.com/event/116e4888-ba75-4bb1-8648-8e4d1bd133f7/websitePage:afa49623-1fe4-4a93-8465-4af966aacc00</a:t>
            </a:r>
          </a:p>
          <a:p>
            <a:r>
              <a:rPr lang="en-US" dirty="0"/>
              <a:t>https://web.cvent.com/event/3f512a4f-5508-4d80-9dc4-42ec33b4e7b4/websitePage:bd5dd8c6-e988-42d0-8b72-44c573f07f75/</a:t>
            </a:r>
          </a:p>
          <a:p>
            <a:r>
              <a:rPr lang="en-US" dirty="0"/>
              <a:t>https://system.suny.edu/academic-affairs/fellows-programs/ai-fellows/</a:t>
            </a:r>
          </a:p>
          <a:p>
            <a:endParaRPr lang="en-US" dirty="0"/>
          </a:p>
        </p:txBody>
      </p:sp>
      <p:sp>
        <p:nvSpPr>
          <p:cNvPr id="4" name="Slide Number Placeholder 3"/>
          <p:cNvSpPr>
            <a:spLocks noGrp="1"/>
          </p:cNvSpPr>
          <p:nvPr>
            <p:ph type="sldNum" sz="quarter" idx="5"/>
          </p:nvPr>
        </p:nvSpPr>
        <p:spPr/>
        <p:txBody>
          <a:bodyPr/>
          <a:lstStyle/>
          <a:p>
            <a:fld id="{44C4C9E5-A7E8-4E6A-83C2-73692991A3B7}" type="slidenum">
              <a:rPr lang="en-US" smtClean="0"/>
              <a:t>16</a:t>
            </a:fld>
            <a:endParaRPr lang="en-US"/>
          </a:p>
        </p:txBody>
      </p:sp>
    </p:spTree>
    <p:extLst>
      <p:ext uri="{BB962C8B-B14F-4D97-AF65-F5344CB8AC3E}">
        <p14:creationId xmlns:p14="http://schemas.microsoft.com/office/powerpoint/2010/main" val="1896964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https://cpd.suny.edu/ai-resource-page/</a:t>
            </a:r>
          </a:p>
        </p:txBody>
      </p:sp>
      <p:sp>
        <p:nvSpPr>
          <p:cNvPr id="4" name="Slide Number Placeholder 3"/>
          <p:cNvSpPr>
            <a:spLocks noGrp="1"/>
          </p:cNvSpPr>
          <p:nvPr>
            <p:ph type="sldNum" sz="quarter" idx="5"/>
          </p:nvPr>
        </p:nvSpPr>
        <p:spPr/>
        <p:txBody>
          <a:bodyPr/>
          <a:lstStyle/>
          <a:p>
            <a:fld id="{44C4C9E5-A7E8-4E6A-83C2-73692991A3B7}" type="slidenum">
              <a:rPr lang="en-US" smtClean="0"/>
              <a:t>19</a:t>
            </a:fld>
            <a:endParaRPr lang="en-US"/>
          </a:p>
        </p:txBody>
      </p:sp>
    </p:spTree>
    <p:extLst>
      <p:ext uri="{BB962C8B-B14F-4D97-AF65-F5344CB8AC3E}">
        <p14:creationId xmlns:p14="http://schemas.microsoft.com/office/powerpoint/2010/main" val="1896964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C4C9E5-A7E8-4E6A-83C2-73692991A3B7}" type="slidenum">
              <a:rPr lang="en-US" smtClean="0"/>
              <a:t>20</a:t>
            </a:fld>
            <a:endParaRPr lang="en-US"/>
          </a:p>
        </p:txBody>
      </p:sp>
    </p:spTree>
    <p:extLst>
      <p:ext uri="{BB962C8B-B14F-4D97-AF65-F5344CB8AC3E}">
        <p14:creationId xmlns:p14="http://schemas.microsoft.com/office/powerpoint/2010/main" val="1479346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Kim</a:t>
            </a:r>
          </a:p>
        </p:txBody>
      </p:sp>
      <p:sp>
        <p:nvSpPr>
          <p:cNvPr id="4" name="Slide Number Placeholder 3"/>
          <p:cNvSpPr>
            <a:spLocks noGrp="1"/>
          </p:cNvSpPr>
          <p:nvPr>
            <p:ph type="sldNum" sz="quarter" idx="5"/>
          </p:nvPr>
        </p:nvSpPr>
        <p:spPr/>
        <p:txBody>
          <a:bodyPr/>
          <a:lstStyle/>
          <a:p>
            <a:fld id="{657414E9-1EF5-4802-946B-4A56A5BC3F21}" type="slidenum">
              <a:rPr lang="en-US" smtClean="0"/>
              <a:t>22</a:t>
            </a:fld>
            <a:endParaRPr lang="en-US"/>
          </a:p>
        </p:txBody>
      </p:sp>
    </p:spTree>
    <p:extLst>
      <p:ext uri="{BB962C8B-B14F-4D97-AF65-F5344CB8AC3E}">
        <p14:creationId xmlns:p14="http://schemas.microsoft.com/office/powerpoint/2010/main" val="1018664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7414E9-1EF5-4802-946B-4A56A5BC3F21}" type="slidenum">
              <a:rPr lang="en-US" smtClean="0"/>
              <a:t>23</a:t>
            </a:fld>
            <a:endParaRPr lang="en-US"/>
          </a:p>
        </p:txBody>
      </p:sp>
    </p:spTree>
    <p:extLst>
      <p:ext uri="{BB962C8B-B14F-4D97-AF65-F5344CB8AC3E}">
        <p14:creationId xmlns:p14="http://schemas.microsoft.com/office/powerpoint/2010/main" val="2291429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26404-E36C-20E2-DD55-FD99ABA4A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723D7-5E3D-7C0C-24F1-2B16C6550C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354CF6-32C8-4E39-05AC-7A1CB62689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9D656D-7ADA-0631-DF25-174478D0BC7B}"/>
              </a:ext>
            </a:extLst>
          </p:cNvPr>
          <p:cNvSpPr>
            <a:spLocks noGrp="1"/>
          </p:cNvSpPr>
          <p:nvPr>
            <p:ph type="sldNum" sz="quarter" idx="5"/>
          </p:nvPr>
        </p:nvSpPr>
        <p:spPr/>
        <p:txBody>
          <a:bodyPr/>
          <a:lstStyle/>
          <a:p>
            <a:fld id="{563AFA26-5720-4E2F-B082-02EFC2786C8F}" type="slidenum">
              <a:rPr lang="en-US" smtClean="0"/>
              <a:t>25</a:t>
            </a:fld>
            <a:endParaRPr lang="en-US"/>
          </a:p>
        </p:txBody>
      </p:sp>
    </p:spTree>
    <p:extLst>
      <p:ext uri="{BB962C8B-B14F-4D97-AF65-F5344CB8AC3E}">
        <p14:creationId xmlns:p14="http://schemas.microsoft.com/office/powerpoint/2010/main" val="582931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6A17A-4AAD-D1F5-5F18-508F37539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192029-CE02-BFAF-7E39-5EF3882E98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E1969F-19D2-5836-EF9B-DEB534A662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C1238B-2D10-A2CD-6A64-35402DCB095C}"/>
              </a:ext>
            </a:extLst>
          </p:cNvPr>
          <p:cNvSpPr>
            <a:spLocks noGrp="1"/>
          </p:cNvSpPr>
          <p:nvPr>
            <p:ph type="sldNum" sz="quarter" idx="5"/>
          </p:nvPr>
        </p:nvSpPr>
        <p:spPr/>
        <p:txBody>
          <a:bodyPr/>
          <a:lstStyle/>
          <a:p>
            <a:fld id="{563AFA26-5720-4E2F-B082-02EFC2786C8F}" type="slidenum">
              <a:rPr lang="en-US" smtClean="0"/>
              <a:t>26</a:t>
            </a:fld>
            <a:endParaRPr lang="en-US"/>
          </a:p>
        </p:txBody>
      </p:sp>
    </p:spTree>
    <p:extLst>
      <p:ext uri="{BB962C8B-B14F-4D97-AF65-F5344CB8AC3E}">
        <p14:creationId xmlns:p14="http://schemas.microsoft.com/office/powerpoint/2010/main" val="1729443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F4D21-8F70-CE35-9043-C9435CD181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60060-53D5-AE54-AA6D-48F39B5B6E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95CDB1-3EB0-5F0F-0D79-0CA5C2718D1A}"/>
              </a:ext>
            </a:extLst>
          </p:cNvPr>
          <p:cNvSpPr>
            <a:spLocks noGrp="1"/>
          </p:cNvSpPr>
          <p:nvPr>
            <p:ph type="body" idx="1"/>
          </p:nvPr>
        </p:nvSpPr>
        <p:spPr/>
        <p:txBody>
          <a:bodyPr/>
          <a:lstStyle/>
          <a:p>
            <a:r>
              <a:rPr lang="en-US" dirty="0"/>
              <a:t>https://cpd.suny.edu/ai-resource-page/</a:t>
            </a:r>
          </a:p>
        </p:txBody>
      </p:sp>
      <p:sp>
        <p:nvSpPr>
          <p:cNvPr id="4" name="Slide Number Placeholder 3">
            <a:extLst>
              <a:ext uri="{FF2B5EF4-FFF2-40B4-BE49-F238E27FC236}">
                <a16:creationId xmlns:a16="http://schemas.microsoft.com/office/drawing/2014/main" id="{CF852E09-49A1-ABA4-362A-97BBD19C2185}"/>
              </a:ext>
            </a:extLst>
          </p:cNvPr>
          <p:cNvSpPr>
            <a:spLocks noGrp="1"/>
          </p:cNvSpPr>
          <p:nvPr>
            <p:ph type="sldNum" sz="quarter" idx="5"/>
          </p:nvPr>
        </p:nvSpPr>
        <p:spPr/>
        <p:txBody>
          <a:bodyPr/>
          <a:lstStyle/>
          <a:p>
            <a:fld id="{44C4C9E5-A7E8-4E6A-83C2-73692991A3B7}" type="slidenum">
              <a:rPr lang="en-US" smtClean="0"/>
              <a:t>27</a:t>
            </a:fld>
            <a:endParaRPr lang="en-US"/>
          </a:p>
        </p:txBody>
      </p:sp>
    </p:spTree>
    <p:extLst>
      <p:ext uri="{BB962C8B-B14F-4D97-AF65-F5344CB8AC3E}">
        <p14:creationId xmlns:p14="http://schemas.microsoft.com/office/powerpoint/2010/main" val="1113809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C4C9E5-A7E8-4E6A-83C2-73692991A3B7}" type="slidenum">
              <a:rPr lang="en-US" smtClean="0"/>
              <a:t>29</a:t>
            </a:fld>
            <a:endParaRPr lang="en-US"/>
          </a:p>
        </p:txBody>
      </p:sp>
    </p:spTree>
    <p:extLst>
      <p:ext uri="{BB962C8B-B14F-4D97-AF65-F5344CB8AC3E}">
        <p14:creationId xmlns:p14="http://schemas.microsoft.com/office/powerpoint/2010/main" val="2448944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AI Systems Institutional Requirements SUNY institutions shall publish AI policies and/or update relevant existing policies no later than December 31, 2026. Upon written request, and for good cause shown, the Chancellor (or designee) may grant a one-time extension of up to two months. These policies must, at minimum, confirm the institution’s commitment to the Responsible AI Principles described above and describe the institution’s approach to: </a:t>
            </a:r>
          </a:p>
          <a:p>
            <a:pPr marL="228600" indent="-228600">
              <a:buAutoNum type="arabicPeriod"/>
            </a:pPr>
            <a:r>
              <a:rPr lang="en-US" dirty="0"/>
              <a:t>Roles and Responsibilities: Clarifying faculty, staff, and student roles and responsibilities for the management and oversight of AI systems. </a:t>
            </a:r>
          </a:p>
          <a:p>
            <a:pPr marL="228600" indent="-228600">
              <a:buAutoNum type="arabicPeriod"/>
            </a:pPr>
            <a:r>
              <a:rPr lang="en-US" dirty="0"/>
              <a:t>Procurement: Incorporating language in relevant procurements that will, to the extent possible, protect SUNY data, protect against biased, discriminatory and unethical outcomes, and preserve SUNY’s decision-making authority. </a:t>
            </a:r>
          </a:p>
          <a:p>
            <a:pPr marL="228600" indent="-228600">
              <a:buAutoNum type="arabicPeriod"/>
            </a:pPr>
            <a:r>
              <a:rPr lang="en-US" dirty="0"/>
              <a:t>Domain-Specific Governance: Reflecting differences in expectations around academic freedom, shared governance, intellectual property, regulatory compliance, and operational risk concerning the use of AI for teaching and learning, research, healthcare, and administrative operations. </a:t>
            </a:r>
          </a:p>
          <a:p>
            <a:pPr marL="228600" indent="-228600">
              <a:buAutoNum type="arabicPeriod"/>
            </a:pPr>
            <a:r>
              <a:rPr lang="en-US" dirty="0"/>
              <a:t>Training: Ensuring faculty, staff, and students receive the training necessary to allow them to manage AI tools in a non-discriminatory, ethical and non-biased manner.</a:t>
            </a:r>
          </a:p>
          <a:p>
            <a:pPr marL="228600" indent="-228600">
              <a:buAutoNum type="arabicPeriod"/>
            </a:pPr>
            <a:r>
              <a:rPr lang="en-US" dirty="0"/>
              <a:t>Protecting Fairness, Privacy and Security: Scrutinizing AI tools and implementing appropriate and scalable controls to protect institutional data and operations and prevent bias and discrimination. </a:t>
            </a:r>
          </a:p>
          <a:p>
            <a:pPr marL="228600" indent="-228600">
              <a:buAutoNum type="arabicPeriod"/>
            </a:pPr>
            <a:r>
              <a:rPr lang="en-US" dirty="0"/>
              <a:t>Risk-Based Governance: Instituting oversight and management mechanisms that reflect the nature and severity of the risks the AI systems present. AI systems that can control or meaningfully influence outcomes affecting the safety, rights, or wellbeing of individuals warrant heightened scrutiny, including more rigorous approval processes, bias reviews, risk assessments, and training requirements.  </a:t>
            </a:r>
          </a:p>
          <a:p>
            <a:pPr marL="228600" indent="-228600">
              <a:buAutoNum type="arabicPeriod"/>
            </a:pPr>
            <a:r>
              <a:rPr lang="en-US" dirty="0"/>
              <a:t>Review Regularly: Re-evaluating policies with AI-related provisions at regular intervals to account for changes in AI technology, the regulatory environment, and campus operational practices. </a:t>
            </a:r>
          </a:p>
        </p:txBody>
      </p:sp>
      <p:sp>
        <p:nvSpPr>
          <p:cNvPr id="4" name="Slide Number Placeholder 3"/>
          <p:cNvSpPr>
            <a:spLocks noGrp="1"/>
          </p:cNvSpPr>
          <p:nvPr>
            <p:ph type="sldNum" sz="quarter" idx="5"/>
          </p:nvPr>
        </p:nvSpPr>
        <p:spPr/>
        <p:txBody>
          <a:bodyPr/>
          <a:lstStyle/>
          <a:p>
            <a:fld id="{44C4C9E5-A7E8-4E6A-83C2-73692991A3B7}" type="slidenum">
              <a:rPr lang="en-US" smtClean="0"/>
              <a:t>31</a:t>
            </a:fld>
            <a:endParaRPr lang="en-US"/>
          </a:p>
        </p:txBody>
      </p:sp>
    </p:spTree>
    <p:extLst>
      <p:ext uri="{BB962C8B-B14F-4D97-AF65-F5344CB8AC3E}">
        <p14:creationId xmlns:p14="http://schemas.microsoft.com/office/powerpoint/2010/main" val="589789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C4C9E5-A7E8-4E6A-83C2-73692991A3B7}" type="slidenum">
              <a:rPr lang="en-US" smtClean="0"/>
              <a:t>32</a:t>
            </a:fld>
            <a:endParaRPr lang="en-US"/>
          </a:p>
        </p:txBody>
      </p:sp>
    </p:spTree>
    <p:extLst>
      <p:ext uri="{BB962C8B-B14F-4D97-AF65-F5344CB8AC3E}">
        <p14:creationId xmlns:p14="http://schemas.microsoft.com/office/powerpoint/2010/main" val="2448944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AC78-AFC4-ACC8-1F67-A53E16C12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C8543F-C136-73A0-9AC2-F9EBDDCCA9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D7302C-68A2-DACE-CF3D-7F93C0B4211B}"/>
              </a:ext>
            </a:extLst>
          </p:cNvPr>
          <p:cNvSpPr>
            <a:spLocks noGrp="1"/>
          </p:cNvSpPr>
          <p:nvPr>
            <p:ph type="body" idx="1"/>
          </p:nvPr>
        </p:nvSpPr>
        <p:spPr/>
        <p:txBody>
          <a:bodyPr/>
          <a:lstStyle/>
          <a:p>
            <a:r>
              <a:rPr lang="en-US"/>
              <a:t>Kim</a:t>
            </a:r>
          </a:p>
        </p:txBody>
      </p:sp>
      <p:sp>
        <p:nvSpPr>
          <p:cNvPr id="4" name="Slide Number Placeholder 3">
            <a:extLst>
              <a:ext uri="{FF2B5EF4-FFF2-40B4-BE49-F238E27FC236}">
                <a16:creationId xmlns:a16="http://schemas.microsoft.com/office/drawing/2014/main" id="{CF105EF8-8F6A-8FB5-5FAD-0B9117FE02FB}"/>
              </a:ext>
            </a:extLst>
          </p:cNvPr>
          <p:cNvSpPr>
            <a:spLocks noGrp="1"/>
          </p:cNvSpPr>
          <p:nvPr>
            <p:ph type="sldNum" sz="quarter" idx="5"/>
          </p:nvPr>
        </p:nvSpPr>
        <p:spPr/>
        <p:txBody>
          <a:bodyPr/>
          <a:lstStyle/>
          <a:p>
            <a:fld id="{44C4C9E5-A7E8-4E6A-83C2-73692991A3B7}" type="slidenum">
              <a:rPr lang="en-US" smtClean="0"/>
              <a:t>33</a:t>
            </a:fld>
            <a:endParaRPr lang="en-US"/>
          </a:p>
        </p:txBody>
      </p:sp>
    </p:spTree>
    <p:extLst>
      <p:ext uri="{BB962C8B-B14F-4D97-AF65-F5344CB8AC3E}">
        <p14:creationId xmlns:p14="http://schemas.microsoft.com/office/powerpoint/2010/main" val="27410075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74D9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6A8F3-5EBC-52AA-0061-89C8C73D8C29}"/>
              </a:ext>
            </a:extLst>
          </p:cNvPr>
          <p:cNvSpPr>
            <a:spLocks noGrp="1"/>
          </p:cNvSpPr>
          <p:nvPr>
            <p:ph type="ctrTitle"/>
          </p:nvPr>
        </p:nvSpPr>
        <p:spPr>
          <a:xfrm>
            <a:off x="1524000" y="1122363"/>
            <a:ext cx="9144000" cy="2387600"/>
          </a:xfrm>
        </p:spPr>
        <p:txBody>
          <a:bodyPr anchor="b">
            <a:normAutofit/>
          </a:bodyPr>
          <a:lstStyle>
            <a:lvl1pPr algn="ctr">
              <a:defRPr sz="4400">
                <a:solidFill>
                  <a:srgbClr val="FFFFFF"/>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D69D0D0C-E5FB-F5AE-B9B6-D65E87267AEB}"/>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rgbClr val="09B0F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13301810-0B09-F42E-E7A1-E70B08BE03E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67416" y="337163"/>
            <a:ext cx="1185578" cy="1185578"/>
          </a:xfrm>
          <a:prstGeom prst="rect">
            <a:avLst/>
          </a:prstGeom>
        </p:spPr>
      </p:pic>
      <p:sp>
        <p:nvSpPr>
          <p:cNvPr id="8" name="TextBox 7">
            <a:extLst>
              <a:ext uri="{FF2B5EF4-FFF2-40B4-BE49-F238E27FC236}">
                <a16:creationId xmlns:a16="http://schemas.microsoft.com/office/drawing/2014/main" id="{822A1A38-50EE-7358-210D-C8F0E7E7BFA7}"/>
              </a:ext>
              <a:ext uri="{C183D7F6-B498-43B3-948B-1728B52AA6E4}">
                <adec:decorative xmlns:adec="http://schemas.microsoft.com/office/drawing/2017/decorative" val="1"/>
              </a:ext>
            </a:extLst>
          </p:cNvPr>
          <p:cNvSpPr txBox="1"/>
          <p:nvPr userDrawn="1"/>
        </p:nvSpPr>
        <p:spPr>
          <a:xfrm>
            <a:off x="7448158" y="6256765"/>
            <a:ext cx="4603934" cy="338554"/>
          </a:xfrm>
          <a:prstGeom prst="rect">
            <a:avLst/>
          </a:prstGeom>
          <a:noFill/>
          <a:ln>
            <a:noFill/>
          </a:ln>
        </p:spPr>
        <p:txBody>
          <a:bodyPr wrap="square" rtlCol="0">
            <a:spAutoFit/>
          </a:bodyPr>
          <a:lstStyle/>
          <a:p>
            <a:pPr algn="ctr"/>
            <a:r>
              <a:rPr lang="en-US" sz="1600" b="0" i="0">
                <a:solidFill>
                  <a:schemeClr val="bg1"/>
                </a:solidFill>
                <a:latin typeface="Arial" panose="020B0604020202020204" pitchFamily="34" charset="0"/>
              </a:rPr>
              <a:t>SUNY </a:t>
            </a:r>
            <a:r>
              <a:rPr lang="en-US" sz="1600" b="0" i="0">
                <a:solidFill>
                  <a:schemeClr val="bg1"/>
                </a:solidFill>
                <a:latin typeface="Helvetica Light" panose="020B0403020202020204" pitchFamily="34" charset="0"/>
              </a:rPr>
              <a:t>THE STATE UNIVERSITY OF NEW YORK</a:t>
            </a:r>
          </a:p>
        </p:txBody>
      </p:sp>
      <p:sp>
        <p:nvSpPr>
          <p:cNvPr id="9" name="Rectangle 8">
            <a:extLst>
              <a:ext uri="{FF2B5EF4-FFF2-40B4-BE49-F238E27FC236}">
                <a16:creationId xmlns:a16="http://schemas.microsoft.com/office/drawing/2014/main" id="{B284A972-549A-02E3-BCB8-6D739A545A97}"/>
              </a:ext>
              <a:ext uri="{C183D7F6-B498-43B3-948B-1728B52AA6E4}">
                <adec:decorative xmlns:adec="http://schemas.microsoft.com/office/drawing/2017/decorative" val="1"/>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7653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A2310-1660-4EBC-7778-355608020CB1}"/>
              </a:ext>
            </a:extLst>
          </p:cNvPr>
          <p:cNvSpPr>
            <a:spLocks noGrp="1"/>
          </p:cNvSpPr>
          <p:nvPr>
            <p:ph type="title"/>
          </p:nvPr>
        </p:nvSpPr>
        <p:spPr>
          <a:xfrm>
            <a:off x="1997122" y="365125"/>
            <a:ext cx="9356678" cy="1325563"/>
          </a:xfrm>
        </p:spPr>
        <p:txBody>
          <a:bodyPr/>
          <a:lstStyle>
            <a:lvl1pPr>
              <a:defRPr>
                <a:solidFill>
                  <a:srgbClr val="243667"/>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4974383-8F82-4640-BDFD-9A00A28C2F6F}"/>
              </a:ext>
            </a:extLst>
          </p:cNvPr>
          <p:cNvSpPr>
            <a:spLocks noGrp="1"/>
          </p:cNvSpPr>
          <p:nvPr>
            <p:ph idx="1"/>
          </p:nvPr>
        </p:nvSpPr>
        <p:spPr>
          <a:xfrm>
            <a:off x="1997120" y="1825625"/>
            <a:ext cx="9356679" cy="4351338"/>
          </a:xfrm>
        </p:spPr>
        <p:txBody>
          <a:bodyPr/>
          <a:lstStyle>
            <a:lvl1pPr>
              <a:defRPr>
                <a:solidFill>
                  <a:srgbClr val="243667"/>
                </a:solidFill>
                <a:latin typeface="Arial" panose="020B0604020202020204" pitchFamily="34" charset="0"/>
                <a:cs typeface="Arial" panose="020B0604020202020204" pitchFamily="34" charset="0"/>
              </a:defRPr>
            </a:lvl1pPr>
            <a:lvl2pPr>
              <a:defRPr>
                <a:solidFill>
                  <a:srgbClr val="243667"/>
                </a:solidFill>
                <a:latin typeface="Arial" panose="020B0604020202020204" pitchFamily="34" charset="0"/>
                <a:cs typeface="Arial" panose="020B0604020202020204" pitchFamily="34" charset="0"/>
              </a:defRPr>
            </a:lvl2pPr>
            <a:lvl3pPr>
              <a:defRPr>
                <a:solidFill>
                  <a:srgbClr val="243667"/>
                </a:solidFill>
                <a:latin typeface="Arial" panose="020B0604020202020204" pitchFamily="34" charset="0"/>
                <a:cs typeface="Arial" panose="020B0604020202020204" pitchFamily="34" charset="0"/>
              </a:defRPr>
            </a:lvl3pPr>
            <a:lvl4pPr>
              <a:defRPr>
                <a:solidFill>
                  <a:srgbClr val="243667"/>
                </a:solidFill>
                <a:latin typeface="Arial" panose="020B0604020202020204" pitchFamily="34" charset="0"/>
                <a:cs typeface="Arial" panose="020B0604020202020204" pitchFamily="34" charset="0"/>
              </a:defRPr>
            </a:lvl4pPr>
            <a:lvl5pPr>
              <a:defRPr>
                <a:solidFill>
                  <a:srgbClr val="243667"/>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8679F088-562F-7A5F-F8B9-D582E3D6974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67416" y="337163"/>
            <a:ext cx="1185578" cy="1185578"/>
          </a:xfrm>
          <a:prstGeom prst="rect">
            <a:avLst/>
          </a:prstGeom>
        </p:spPr>
      </p:pic>
      <p:sp>
        <p:nvSpPr>
          <p:cNvPr id="8" name="TextBox 7">
            <a:extLst>
              <a:ext uri="{FF2B5EF4-FFF2-40B4-BE49-F238E27FC236}">
                <a16:creationId xmlns:a16="http://schemas.microsoft.com/office/drawing/2014/main" id="{11658432-F868-C18A-BC1A-9FB4CE6C1971}"/>
              </a:ext>
              <a:ext uri="{C183D7F6-B498-43B3-948B-1728B52AA6E4}">
                <adec:decorative xmlns:adec="http://schemas.microsoft.com/office/drawing/2017/decorative" val="1"/>
              </a:ext>
            </a:extLst>
          </p:cNvPr>
          <p:cNvSpPr txBox="1"/>
          <p:nvPr userDrawn="1"/>
        </p:nvSpPr>
        <p:spPr>
          <a:xfrm>
            <a:off x="7448158" y="6256765"/>
            <a:ext cx="4603934" cy="338554"/>
          </a:xfrm>
          <a:prstGeom prst="rect">
            <a:avLst/>
          </a:prstGeom>
          <a:noFill/>
          <a:ln>
            <a:noFill/>
          </a:ln>
        </p:spPr>
        <p:txBody>
          <a:bodyPr wrap="square" rtlCol="0">
            <a:spAutoFit/>
          </a:bodyPr>
          <a:lstStyle/>
          <a:p>
            <a:pPr algn="ctr"/>
            <a:r>
              <a:rPr lang="en-US" sz="1600" b="0" i="0">
                <a:solidFill>
                  <a:srgbClr val="002060"/>
                </a:solidFill>
                <a:latin typeface="Arial" panose="020B0604020202020204" pitchFamily="34" charset="0"/>
              </a:rPr>
              <a:t>SUNY </a:t>
            </a:r>
            <a:r>
              <a:rPr lang="en-US" sz="1600" b="0" i="0">
                <a:solidFill>
                  <a:srgbClr val="002060"/>
                </a:solidFill>
                <a:latin typeface="Helvetica Light" panose="020B0403020202020204" pitchFamily="34" charset="0"/>
              </a:rPr>
              <a:t>THE STATE UNIVERSITY OF NEW YORK</a:t>
            </a:r>
          </a:p>
        </p:txBody>
      </p:sp>
      <p:sp>
        <p:nvSpPr>
          <p:cNvPr id="9" name="Rectangle 8">
            <a:extLst>
              <a:ext uri="{FF2B5EF4-FFF2-40B4-BE49-F238E27FC236}">
                <a16:creationId xmlns:a16="http://schemas.microsoft.com/office/drawing/2014/main" id="{7E67D160-9A07-ECC5-A589-B5A06E773AC9}"/>
              </a:ext>
              <a:ext uri="{C183D7F6-B498-43B3-948B-1728B52AA6E4}">
                <adec:decorative xmlns:adec="http://schemas.microsoft.com/office/drawing/2017/decorative" val="1"/>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5108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0B4C94"/>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A16A0F86-756D-915E-DA6E-A9D3320E4AEB}"/>
              </a:ext>
            </a:extLst>
          </p:cNvPr>
          <p:cNvSpPr>
            <a:spLocks noGrp="1"/>
          </p:cNvSpPr>
          <p:nvPr>
            <p:ph type="ctrTitle"/>
          </p:nvPr>
        </p:nvSpPr>
        <p:spPr>
          <a:xfrm>
            <a:off x="1524000" y="1122363"/>
            <a:ext cx="9144000" cy="2387600"/>
          </a:xfrm>
        </p:spPr>
        <p:txBody>
          <a:bodyPr anchor="b">
            <a:normAutofit/>
          </a:bodyPr>
          <a:lstStyle>
            <a:lvl1pPr algn="ctr">
              <a:defRPr sz="4400">
                <a:solidFill>
                  <a:srgbClr val="FFFFFF"/>
                </a:solidFill>
                <a:latin typeface="Arial" panose="020B0604020202020204" pitchFamily="34" charset="0"/>
                <a:cs typeface="Arial" panose="020B060402020202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66034889-AF4C-6D76-4B97-F2E44E5EC10E}"/>
              </a:ext>
            </a:extLst>
          </p:cNvPr>
          <p:cNvSpPr>
            <a:spLocks noGrp="1"/>
          </p:cNvSpPr>
          <p:nvPr>
            <p:ph type="subTitle" idx="1"/>
          </p:nvPr>
        </p:nvSpPr>
        <p:spPr>
          <a:xfrm>
            <a:off x="1524000" y="3602038"/>
            <a:ext cx="9144000" cy="1655762"/>
          </a:xfrm>
        </p:spPr>
        <p:txBody>
          <a:bodyPr>
            <a:normAutofit/>
          </a:bodyPr>
          <a:lstStyle>
            <a:lvl1pPr marL="0" indent="0" algn="ctr">
              <a:buNone/>
              <a:defRPr sz="3600">
                <a:solidFill>
                  <a:srgbClr val="09B0F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FACA1E6F-3D08-29EA-D9F3-127936F2BAF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67416" y="337163"/>
            <a:ext cx="1185578" cy="1185578"/>
          </a:xfrm>
          <a:prstGeom prst="rect">
            <a:avLst/>
          </a:prstGeom>
        </p:spPr>
      </p:pic>
      <p:sp>
        <p:nvSpPr>
          <p:cNvPr id="11" name="TextBox 10">
            <a:extLst>
              <a:ext uri="{FF2B5EF4-FFF2-40B4-BE49-F238E27FC236}">
                <a16:creationId xmlns:a16="http://schemas.microsoft.com/office/drawing/2014/main" id="{B33F02F3-A38C-57FC-D580-E45989F97BBD}"/>
              </a:ext>
              <a:ext uri="{C183D7F6-B498-43B3-948B-1728B52AA6E4}">
                <adec:decorative xmlns:adec="http://schemas.microsoft.com/office/drawing/2017/decorative" val="1"/>
              </a:ext>
            </a:extLst>
          </p:cNvPr>
          <p:cNvSpPr txBox="1"/>
          <p:nvPr userDrawn="1"/>
        </p:nvSpPr>
        <p:spPr>
          <a:xfrm>
            <a:off x="7448158" y="6256765"/>
            <a:ext cx="4603934" cy="338554"/>
          </a:xfrm>
          <a:prstGeom prst="rect">
            <a:avLst/>
          </a:prstGeom>
          <a:noFill/>
          <a:ln>
            <a:noFill/>
          </a:ln>
        </p:spPr>
        <p:txBody>
          <a:bodyPr wrap="square" rtlCol="0">
            <a:spAutoFit/>
          </a:bodyPr>
          <a:lstStyle/>
          <a:p>
            <a:pPr algn="ctr"/>
            <a:r>
              <a:rPr lang="en-US" sz="1600" b="0" i="0">
                <a:solidFill>
                  <a:schemeClr val="bg1"/>
                </a:solidFill>
                <a:latin typeface="Arial" panose="020B0604020202020204" pitchFamily="34" charset="0"/>
              </a:rPr>
              <a:t>SUNY </a:t>
            </a:r>
            <a:r>
              <a:rPr lang="en-US" sz="1600" b="0" i="0">
                <a:solidFill>
                  <a:schemeClr val="bg1"/>
                </a:solidFill>
                <a:latin typeface="Helvetica Light" panose="020B0403020202020204" pitchFamily="34" charset="0"/>
              </a:rPr>
              <a:t>THE STATE UNIVERSITY OF NEW YORK</a:t>
            </a:r>
          </a:p>
        </p:txBody>
      </p:sp>
      <p:sp>
        <p:nvSpPr>
          <p:cNvPr id="12" name="Rectangle 11">
            <a:extLst>
              <a:ext uri="{FF2B5EF4-FFF2-40B4-BE49-F238E27FC236}">
                <a16:creationId xmlns:a16="http://schemas.microsoft.com/office/drawing/2014/main" id="{58F7AF7A-943B-A112-BDB1-04C2BAAFF8CF}"/>
              </a:ext>
              <a:ext uri="{C183D7F6-B498-43B3-948B-1728B52AA6E4}">
                <adec:decorative xmlns:adec="http://schemas.microsoft.com/office/drawing/2017/decorative" val="1"/>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283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8C42ABC-BD4A-0FF8-0AE6-A0F5C805D5D3}"/>
              </a:ext>
            </a:extLst>
          </p:cNvPr>
          <p:cNvSpPr>
            <a:spLocks noGrp="1"/>
          </p:cNvSpPr>
          <p:nvPr>
            <p:ph type="title"/>
          </p:nvPr>
        </p:nvSpPr>
        <p:spPr>
          <a:xfrm>
            <a:off x="1997122" y="365125"/>
            <a:ext cx="9356678" cy="1325563"/>
          </a:xfrm>
        </p:spPr>
        <p:txBody>
          <a:bodyPr/>
          <a:lstStyle>
            <a:lvl1pPr>
              <a:defRPr>
                <a:solidFill>
                  <a:srgbClr val="243667"/>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C8BB0D91-B7C0-3D02-D974-B829F2FCEEDA}"/>
              </a:ext>
            </a:extLst>
          </p:cNvPr>
          <p:cNvSpPr>
            <a:spLocks noGrp="1"/>
          </p:cNvSpPr>
          <p:nvPr>
            <p:ph sz="half" idx="1"/>
          </p:nvPr>
        </p:nvSpPr>
        <p:spPr>
          <a:xfrm>
            <a:off x="1997119" y="1825625"/>
            <a:ext cx="4603935" cy="4351338"/>
          </a:xfrm>
        </p:spPr>
        <p:txBody>
          <a:bodyPr/>
          <a:lstStyle>
            <a:lvl1pPr>
              <a:defRPr>
                <a:solidFill>
                  <a:srgbClr val="243667"/>
                </a:solidFill>
                <a:latin typeface="Arial" panose="020B0604020202020204" pitchFamily="34" charset="0"/>
                <a:cs typeface="Arial" panose="020B0604020202020204" pitchFamily="34" charset="0"/>
              </a:defRPr>
            </a:lvl1pPr>
            <a:lvl2pPr>
              <a:defRPr>
                <a:solidFill>
                  <a:srgbClr val="243667"/>
                </a:solidFill>
                <a:latin typeface="Arial" panose="020B0604020202020204" pitchFamily="34" charset="0"/>
                <a:cs typeface="Arial" panose="020B0604020202020204" pitchFamily="34" charset="0"/>
              </a:defRPr>
            </a:lvl2pPr>
            <a:lvl3pPr>
              <a:defRPr>
                <a:solidFill>
                  <a:srgbClr val="243667"/>
                </a:solidFill>
                <a:latin typeface="Arial" panose="020B0604020202020204" pitchFamily="34" charset="0"/>
                <a:cs typeface="Arial" panose="020B0604020202020204" pitchFamily="34" charset="0"/>
              </a:defRPr>
            </a:lvl3pPr>
            <a:lvl4pPr>
              <a:defRPr>
                <a:solidFill>
                  <a:srgbClr val="243667"/>
                </a:solidFill>
                <a:latin typeface="Arial" panose="020B0604020202020204" pitchFamily="34" charset="0"/>
                <a:cs typeface="Arial" panose="020B0604020202020204" pitchFamily="34" charset="0"/>
              </a:defRPr>
            </a:lvl4pPr>
            <a:lvl5pPr>
              <a:defRPr>
                <a:solidFill>
                  <a:srgbClr val="243667"/>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929E4A-9D3D-FEDA-A60D-59D0DA4A66CC}"/>
              </a:ext>
            </a:extLst>
          </p:cNvPr>
          <p:cNvSpPr>
            <a:spLocks noGrp="1"/>
          </p:cNvSpPr>
          <p:nvPr>
            <p:ph sz="half" idx="2"/>
          </p:nvPr>
        </p:nvSpPr>
        <p:spPr>
          <a:xfrm>
            <a:off x="6749864" y="1825625"/>
            <a:ext cx="4603935" cy="4351338"/>
          </a:xfrm>
        </p:spPr>
        <p:txBody>
          <a:bodyPr/>
          <a:lstStyle>
            <a:lvl1pPr>
              <a:defRPr>
                <a:solidFill>
                  <a:srgbClr val="243667"/>
                </a:solidFill>
                <a:latin typeface="Arial" panose="020B0604020202020204" pitchFamily="34" charset="0"/>
                <a:cs typeface="Arial" panose="020B0604020202020204" pitchFamily="34" charset="0"/>
              </a:defRPr>
            </a:lvl1pPr>
            <a:lvl2pPr>
              <a:defRPr>
                <a:solidFill>
                  <a:srgbClr val="243667"/>
                </a:solidFill>
                <a:latin typeface="Arial" panose="020B0604020202020204" pitchFamily="34" charset="0"/>
                <a:cs typeface="Arial" panose="020B0604020202020204" pitchFamily="34" charset="0"/>
              </a:defRPr>
            </a:lvl2pPr>
            <a:lvl3pPr>
              <a:defRPr>
                <a:solidFill>
                  <a:srgbClr val="243667"/>
                </a:solidFill>
                <a:latin typeface="Arial" panose="020B0604020202020204" pitchFamily="34" charset="0"/>
                <a:cs typeface="Arial" panose="020B0604020202020204" pitchFamily="34" charset="0"/>
              </a:defRPr>
            </a:lvl3pPr>
            <a:lvl4pPr>
              <a:defRPr>
                <a:solidFill>
                  <a:srgbClr val="243667"/>
                </a:solidFill>
                <a:latin typeface="Arial" panose="020B0604020202020204" pitchFamily="34" charset="0"/>
                <a:cs typeface="Arial" panose="020B0604020202020204" pitchFamily="34" charset="0"/>
              </a:defRPr>
            </a:lvl4pPr>
            <a:lvl5pPr>
              <a:defRPr>
                <a:solidFill>
                  <a:srgbClr val="243667"/>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8A83E40-5D2A-A999-D70C-FF80CC8E813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67416" y="337163"/>
            <a:ext cx="1185578" cy="1185578"/>
          </a:xfrm>
          <a:prstGeom prst="rect">
            <a:avLst/>
          </a:prstGeom>
        </p:spPr>
      </p:pic>
      <p:sp>
        <p:nvSpPr>
          <p:cNvPr id="9" name="TextBox 8">
            <a:extLst>
              <a:ext uri="{FF2B5EF4-FFF2-40B4-BE49-F238E27FC236}">
                <a16:creationId xmlns:a16="http://schemas.microsoft.com/office/drawing/2014/main" id="{1AD615C4-1D3C-B329-0F12-B606D7963C38}"/>
              </a:ext>
              <a:ext uri="{C183D7F6-B498-43B3-948B-1728B52AA6E4}">
                <adec:decorative xmlns:adec="http://schemas.microsoft.com/office/drawing/2017/decorative" val="1"/>
              </a:ext>
            </a:extLst>
          </p:cNvPr>
          <p:cNvSpPr txBox="1"/>
          <p:nvPr userDrawn="1"/>
        </p:nvSpPr>
        <p:spPr>
          <a:xfrm>
            <a:off x="7448158" y="6256765"/>
            <a:ext cx="4603934" cy="338554"/>
          </a:xfrm>
          <a:prstGeom prst="rect">
            <a:avLst/>
          </a:prstGeom>
          <a:noFill/>
          <a:ln>
            <a:noFill/>
          </a:ln>
        </p:spPr>
        <p:txBody>
          <a:bodyPr wrap="square" rtlCol="0">
            <a:spAutoFit/>
          </a:bodyPr>
          <a:lstStyle/>
          <a:p>
            <a:pPr algn="ctr"/>
            <a:r>
              <a:rPr lang="en-US" sz="1600" b="0" i="0">
                <a:solidFill>
                  <a:srgbClr val="002060"/>
                </a:solidFill>
                <a:latin typeface="Arial" panose="020B0604020202020204" pitchFamily="34" charset="0"/>
              </a:rPr>
              <a:t>SUNY </a:t>
            </a:r>
            <a:r>
              <a:rPr lang="en-US" sz="1600" b="0" i="0">
                <a:solidFill>
                  <a:srgbClr val="002060"/>
                </a:solidFill>
                <a:latin typeface="Helvetica Light" panose="020B0403020202020204" pitchFamily="34" charset="0"/>
              </a:rPr>
              <a:t>THE STATE UNIVERSITY OF NEW YORK</a:t>
            </a:r>
          </a:p>
        </p:txBody>
      </p:sp>
      <p:sp>
        <p:nvSpPr>
          <p:cNvPr id="10" name="Rectangle 9">
            <a:extLst>
              <a:ext uri="{FF2B5EF4-FFF2-40B4-BE49-F238E27FC236}">
                <a16:creationId xmlns:a16="http://schemas.microsoft.com/office/drawing/2014/main" id="{76ED5297-1C08-DCA9-C565-BAB2B29DACF7}"/>
              </a:ext>
              <a:ext uri="{C183D7F6-B498-43B3-948B-1728B52AA6E4}">
                <adec:decorative xmlns:adec="http://schemas.microsoft.com/office/drawing/2017/decorative" val="1"/>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5040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473A41E-059E-4B4B-4EAA-AF928ED502E6}"/>
              </a:ext>
            </a:extLst>
          </p:cNvPr>
          <p:cNvSpPr>
            <a:spLocks noGrp="1"/>
          </p:cNvSpPr>
          <p:nvPr>
            <p:ph type="title"/>
          </p:nvPr>
        </p:nvSpPr>
        <p:spPr>
          <a:xfrm>
            <a:off x="1997122" y="365125"/>
            <a:ext cx="9356678" cy="1325563"/>
          </a:xfrm>
        </p:spPr>
        <p:txBody>
          <a:bodyPr/>
          <a:lstStyle>
            <a:lvl1pPr>
              <a:defRPr>
                <a:solidFill>
                  <a:srgbClr val="243667"/>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D3DA7AAB-3615-EA5F-F112-2B5B97C17766}"/>
              </a:ext>
            </a:extLst>
          </p:cNvPr>
          <p:cNvSpPr>
            <a:spLocks noGrp="1"/>
          </p:cNvSpPr>
          <p:nvPr>
            <p:ph type="body" sz="quarter" idx="3"/>
          </p:nvPr>
        </p:nvSpPr>
        <p:spPr>
          <a:xfrm>
            <a:off x="1996327" y="1690688"/>
            <a:ext cx="446128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F062C7-50E6-F1B8-FF90-1F2854DB14C3}"/>
              </a:ext>
            </a:extLst>
          </p:cNvPr>
          <p:cNvSpPr>
            <a:spLocks noGrp="1"/>
          </p:cNvSpPr>
          <p:nvPr>
            <p:ph sz="half" idx="2"/>
          </p:nvPr>
        </p:nvSpPr>
        <p:spPr>
          <a:xfrm>
            <a:off x="1995535" y="2514600"/>
            <a:ext cx="446128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C7FD72D0-A878-EC99-DE06-84DBA3DB2025}"/>
              </a:ext>
            </a:extLst>
          </p:cNvPr>
          <p:cNvSpPr>
            <a:spLocks noGrp="1"/>
          </p:cNvSpPr>
          <p:nvPr>
            <p:ph type="body" idx="1"/>
          </p:nvPr>
        </p:nvSpPr>
        <p:spPr>
          <a:xfrm>
            <a:off x="6891725" y="1690688"/>
            <a:ext cx="446128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23CD2-195B-FAA5-F567-4B0311861FC7}"/>
              </a:ext>
            </a:extLst>
          </p:cNvPr>
          <p:cNvSpPr>
            <a:spLocks noGrp="1"/>
          </p:cNvSpPr>
          <p:nvPr>
            <p:ph sz="quarter" idx="4"/>
          </p:nvPr>
        </p:nvSpPr>
        <p:spPr>
          <a:xfrm>
            <a:off x="6892517" y="2514600"/>
            <a:ext cx="4461283"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63093435-6DE2-6EA8-812D-10A2B940697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67416" y="337163"/>
            <a:ext cx="1185578" cy="1185578"/>
          </a:xfrm>
          <a:prstGeom prst="rect">
            <a:avLst/>
          </a:prstGeom>
        </p:spPr>
      </p:pic>
      <p:sp>
        <p:nvSpPr>
          <p:cNvPr id="11" name="TextBox 10">
            <a:extLst>
              <a:ext uri="{FF2B5EF4-FFF2-40B4-BE49-F238E27FC236}">
                <a16:creationId xmlns:a16="http://schemas.microsoft.com/office/drawing/2014/main" id="{8794861A-27E8-1C51-1305-5CB06C089803}"/>
              </a:ext>
              <a:ext uri="{C183D7F6-B498-43B3-948B-1728B52AA6E4}">
                <adec:decorative xmlns:adec="http://schemas.microsoft.com/office/drawing/2017/decorative" val="1"/>
              </a:ext>
            </a:extLst>
          </p:cNvPr>
          <p:cNvSpPr txBox="1"/>
          <p:nvPr userDrawn="1"/>
        </p:nvSpPr>
        <p:spPr>
          <a:xfrm>
            <a:off x="7448158" y="6256765"/>
            <a:ext cx="4603934" cy="338554"/>
          </a:xfrm>
          <a:prstGeom prst="rect">
            <a:avLst/>
          </a:prstGeom>
          <a:noFill/>
          <a:ln>
            <a:noFill/>
          </a:ln>
        </p:spPr>
        <p:txBody>
          <a:bodyPr wrap="square" rtlCol="0">
            <a:spAutoFit/>
          </a:bodyPr>
          <a:lstStyle/>
          <a:p>
            <a:pPr algn="ctr"/>
            <a:r>
              <a:rPr lang="en-US" sz="1600" b="0" i="0">
                <a:solidFill>
                  <a:srgbClr val="002060"/>
                </a:solidFill>
                <a:latin typeface="Arial" panose="020B0604020202020204" pitchFamily="34" charset="0"/>
              </a:rPr>
              <a:t>SUNY </a:t>
            </a:r>
            <a:r>
              <a:rPr lang="en-US" sz="1600" b="0" i="0">
                <a:solidFill>
                  <a:srgbClr val="002060"/>
                </a:solidFill>
                <a:latin typeface="Helvetica Light" panose="020B0403020202020204" pitchFamily="34" charset="0"/>
              </a:rPr>
              <a:t>THE STATE UNIVERSITY OF NEW YORK</a:t>
            </a:r>
          </a:p>
        </p:txBody>
      </p:sp>
      <p:sp>
        <p:nvSpPr>
          <p:cNvPr id="12" name="Rectangle 11">
            <a:extLst>
              <a:ext uri="{FF2B5EF4-FFF2-40B4-BE49-F238E27FC236}">
                <a16:creationId xmlns:a16="http://schemas.microsoft.com/office/drawing/2014/main" id="{0EA0CD72-202F-CBCA-B10E-1CE301B758A2}"/>
              </a:ext>
              <a:ext uri="{C183D7F6-B498-43B3-948B-1728B52AA6E4}">
                <adec:decorative xmlns:adec="http://schemas.microsoft.com/office/drawing/2017/decorative" val="1"/>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0032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462911B-B47E-A454-ECBA-EB1F643132CB}"/>
              </a:ext>
            </a:extLst>
          </p:cNvPr>
          <p:cNvSpPr>
            <a:spLocks noGrp="1"/>
          </p:cNvSpPr>
          <p:nvPr>
            <p:ph type="title"/>
          </p:nvPr>
        </p:nvSpPr>
        <p:spPr>
          <a:xfrm>
            <a:off x="1997122" y="365125"/>
            <a:ext cx="9356678" cy="1325563"/>
          </a:xfrm>
        </p:spPr>
        <p:txBody>
          <a:bodyPr/>
          <a:lstStyle>
            <a:lvl1pPr>
              <a:defRPr>
                <a:solidFill>
                  <a:srgbClr val="243667"/>
                </a:solidFill>
                <a:latin typeface="Arial" panose="020B0604020202020204" pitchFamily="34" charset="0"/>
                <a:cs typeface="Arial" panose="020B060402020202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141EFBE2-49BB-B209-E175-E0674858A8A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67416" y="337163"/>
            <a:ext cx="1185578" cy="1185578"/>
          </a:xfrm>
          <a:prstGeom prst="rect">
            <a:avLst/>
          </a:prstGeom>
        </p:spPr>
      </p:pic>
      <p:sp>
        <p:nvSpPr>
          <p:cNvPr id="9" name="TextBox 8">
            <a:extLst>
              <a:ext uri="{FF2B5EF4-FFF2-40B4-BE49-F238E27FC236}">
                <a16:creationId xmlns:a16="http://schemas.microsoft.com/office/drawing/2014/main" id="{8FA2B362-75BB-0CC3-8733-CAACB939C600}"/>
              </a:ext>
              <a:ext uri="{C183D7F6-B498-43B3-948B-1728B52AA6E4}">
                <adec:decorative xmlns:adec="http://schemas.microsoft.com/office/drawing/2017/decorative" val="1"/>
              </a:ext>
            </a:extLst>
          </p:cNvPr>
          <p:cNvSpPr txBox="1"/>
          <p:nvPr userDrawn="1"/>
        </p:nvSpPr>
        <p:spPr>
          <a:xfrm>
            <a:off x="7448158" y="6256765"/>
            <a:ext cx="4603934" cy="338554"/>
          </a:xfrm>
          <a:prstGeom prst="rect">
            <a:avLst/>
          </a:prstGeom>
          <a:noFill/>
          <a:ln>
            <a:noFill/>
          </a:ln>
        </p:spPr>
        <p:txBody>
          <a:bodyPr wrap="square" rtlCol="0">
            <a:spAutoFit/>
          </a:bodyPr>
          <a:lstStyle/>
          <a:p>
            <a:pPr algn="ctr"/>
            <a:r>
              <a:rPr lang="en-US" sz="1600" b="1" i="0">
                <a:solidFill>
                  <a:srgbClr val="002060"/>
                </a:solidFill>
                <a:latin typeface="Arial" panose="020B0604020202020204" pitchFamily="34" charset="0"/>
              </a:rPr>
              <a:t>SUNY</a:t>
            </a:r>
            <a:r>
              <a:rPr lang="en-US" sz="1600" b="0" i="0">
                <a:solidFill>
                  <a:srgbClr val="002060"/>
                </a:solidFill>
                <a:latin typeface="Arial" panose="020B0604020202020204" pitchFamily="34" charset="0"/>
              </a:rPr>
              <a:t> </a:t>
            </a:r>
            <a:r>
              <a:rPr lang="en-US" sz="1600" b="0" i="0">
                <a:solidFill>
                  <a:srgbClr val="002060"/>
                </a:solidFill>
                <a:latin typeface="Helvetica Light" panose="020B0403020202020204" pitchFamily="34" charset="0"/>
              </a:rPr>
              <a:t>THE STATE UNIVERSITY OF NEW YORK</a:t>
            </a:r>
          </a:p>
        </p:txBody>
      </p:sp>
      <p:sp>
        <p:nvSpPr>
          <p:cNvPr id="11" name="Rectangle 10">
            <a:extLst>
              <a:ext uri="{FF2B5EF4-FFF2-40B4-BE49-F238E27FC236}">
                <a16:creationId xmlns:a16="http://schemas.microsoft.com/office/drawing/2014/main" id="{0CBA65F8-1EA8-FF41-C2C7-4CF6CBD49307}"/>
              </a:ext>
              <a:ext uri="{C183D7F6-B498-43B3-948B-1728B52AA6E4}">
                <adec:decorative xmlns:adec="http://schemas.microsoft.com/office/drawing/2017/decorative" val="1"/>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426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2060"/>
        </a:solidFill>
        <a:effectLst/>
      </p:bgPr>
    </p:bg>
    <p:spTree>
      <p:nvGrpSpPr>
        <p:cNvPr id="1" name=""/>
        <p:cNvGrpSpPr/>
        <p:nvPr/>
      </p:nvGrpSpPr>
      <p:grpSpPr>
        <a:xfrm>
          <a:off x="0" y="0"/>
          <a:ext cx="0" cy="0"/>
          <a:chOff x="0" y="0"/>
          <a:chExt cx="0" cy="0"/>
        </a:xfrm>
      </p:grpSpPr>
      <p:pic>
        <p:nvPicPr>
          <p:cNvPr id="2" name="Picture 1" descr="SUNY Logo">
            <a:extLst>
              <a:ext uri="{FF2B5EF4-FFF2-40B4-BE49-F238E27FC236}">
                <a16:creationId xmlns:a16="http://schemas.microsoft.com/office/drawing/2014/main" id="{C8BD5583-B2FB-00E0-D0DB-EB687ED2F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51348" y="1784348"/>
            <a:ext cx="3289303" cy="3289303"/>
          </a:xfrm>
          <a:prstGeom prst="rect">
            <a:avLst/>
          </a:prstGeom>
        </p:spPr>
      </p:pic>
      <p:sp>
        <p:nvSpPr>
          <p:cNvPr id="5" name="Rectangle 4">
            <a:extLst>
              <a:ext uri="{FF2B5EF4-FFF2-40B4-BE49-F238E27FC236}">
                <a16:creationId xmlns:a16="http://schemas.microsoft.com/office/drawing/2014/main" id="{61949FDC-77D4-C1A4-836E-D664CB7C3E73}"/>
              </a:ext>
              <a:ext uri="{C183D7F6-B498-43B3-948B-1728B52AA6E4}">
                <adec:decorative xmlns:adec="http://schemas.microsoft.com/office/drawing/2017/decorative" val="1"/>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8200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B9553-20DE-B36E-7B7F-82D2EB863CDC}"/>
              </a:ext>
            </a:extLst>
          </p:cNvPr>
          <p:cNvSpPr>
            <a:spLocks noGrp="1"/>
          </p:cNvSpPr>
          <p:nvPr>
            <p:ph type="title"/>
          </p:nvPr>
        </p:nvSpPr>
        <p:spPr>
          <a:xfrm>
            <a:off x="1997123" y="458787"/>
            <a:ext cx="3489278"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63CFC85C-BD09-096C-B8BD-F02689E3F843}"/>
              </a:ext>
            </a:extLst>
          </p:cNvPr>
          <p:cNvSpPr>
            <a:spLocks noGrp="1"/>
          </p:cNvSpPr>
          <p:nvPr>
            <p:ph type="body" sz="half" idx="2"/>
          </p:nvPr>
        </p:nvSpPr>
        <p:spPr>
          <a:xfrm>
            <a:off x="1997123" y="2058987"/>
            <a:ext cx="34892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838D2A00-624A-C1B0-8DB8-064C382124B1}"/>
              </a:ext>
            </a:extLst>
          </p:cNvPr>
          <p:cNvSpPr>
            <a:spLocks noGrp="1"/>
          </p:cNvSpPr>
          <p:nvPr>
            <p:ph idx="1"/>
          </p:nvPr>
        </p:nvSpPr>
        <p:spPr>
          <a:xfrm>
            <a:off x="5830530" y="987425"/>
            <a:ext cx="552485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CFCDF5D8-7FD6-5816-EA04-C7FC70E19EE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67416" y="337163"/>
            <a:ext cx="1185578" cy="1185578"/>
          </a:xfrm>
          <a:prstGeom prst="rect">
            <a:avLst/>
          </a:prstGeom>
        </p:spPr>
      </p:pic>
      <p:sp>
        <p:nvSpPr>
          <p:cNvPr id="9" name="TextBox 8">
            <a:extLst>
              <a:ext uri="{FF2B5EF4-FFF2-40B4-BE49-F238E27FC236}">
                <a16:creationId xmlns:a16="http://schemas.microsoft.com/office/drawing/2014/main" id="{96DCE512-C3D0-CC4F-F6F7-47CFA08F5807}"/>
              </a:ext>
              <a:ext uri="{C183D7F6-B498-43B3-948B-1728B52AA6E4}">
                <adec:decorative xmlns:adec="http://schemas.microsoft.com/office/drawing/2017/decorative" val="1"/>
              </a:ext>
            </a:extLst>
          </p:cNvPr>
          <p:cNvSpPr txBox="1"/>
          <p:nvPr userDrawn="1"/>
        </p:nvSpPr>
        <p:spPr>
          <a:xfrm>
            <a:off x="7448158" y="6256765"/>
            <a:ext cx="4603934" cy="338554"/>
          </a:xfrm>
          <a:prstGeom prst="rect">
            <a:avLst/>
          </a:prstGeom>
          <a:noFill/>
          <a:ln>
            <a:noFill/>
          </a:ln>
        </p:spPr>
        <p:txBody>
          <a:bodyPr wrap="square" rtlCol="0">
            <a:spAutoFit/>
          </a:bodyPr>
          <a:lstStyle/>
          <a:p>
            <a:pPr algn="ctr"/>
            <a:r>
              <a:rPr lang="en-US" sz="1600" b="0" i="0">
                <a:solidFill>
                  <a:srgbClr val="002060"/>
                </a:solidFill>
                <a:latin typeface="Arial" panose="020B0604020202020204" pitchFamily="34" charset="0"/>
              </a:rPr>
              <a:t>SUNY </a:t>
            </a:r>
            <a:r>
              <a:rPr lang="en-US" sz="1600" b="0" i="0">
                <a:solidFill>
                  <a:srgbClr val="002060"/>
                </a:solidFill>
                <a:latin typeface="Helvetica Light" panose="020B0403020202020204" pitchFamily="34" charset="0"/>
              </a:rPr>
              <a:t>THE STATE UNIVERSITY OF NEW YORK</a:t>
            </a:r>
          </a:p>
        </p:txBody>
      </p:sp>
      <p:sp>
        <p:nvSpPr>
          <p:cNvPr id="10" name="Rectangle 9">
            <a:extLst>
              <a:ext uri="{FF2B5EF4-FFF2-40B4-BE49-F238E27FC236}">
                <a16:creationId xmlns:a16="http://schemas.microsoft.com/office/drawing/2014/main" id="{51B170FC-0CCF-B97D-A7E3-3DB283B5E4F9}"/>
              </a:ext>
              <a:ext uri="{C183D7F6-B498-43B3-948B-1728B52AA6E4}">
                <adec:decorative xmlns:adec="http://schemas.microsoft.com/office/drawing/2017/decorative" val="1"/>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2640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30F96-7267-AD5B-B0C3-D1D75F86E651}"/>
              </a:ext>
            </a:extLst>
          </p:cNvPr>
          <p:cNvSpPr>
            <a:spLocks noGrp="1"/>
          </p:cNvSpPr>
          <p:nvPr>
            <p:ph type="title"/>
          </p:nvPr>
        </p:nvSpPr>
        <p:spPr>
          <a:xfrm>
            <a:off x="1997121" y="454025"/>
            <a:ext cx="3489278" cy="1600200"/>
          </a:xfrm>
        </p:spPr>
        <p:txBody>
          <a:bodyPr anchor="b"/>
          <a:lstStyle>
            <a:lvl1pPr>
              <a:defRPr sz="3200"/>
            </a:lvl1pPr>
          </a:lstStyle>
          <a:p>
            <a:r>
              <a:rPr lang="en-US"/>
              <a:t>Click to edit Master title style</a:t>
            </a:r>
          </a:p>
        </p:txBody>
      </p:sp>
      <p:sp>
        <p:nvSpPr>
          <p:cNvPr id="15" name="Text Placeholder 3">
            <a:extLst>
              <a:ext uri="{FF2B5EF4-FFF2-40B4-BE49-F238E27FC236}">
                <a16:creationId xmlns:a16="http://schemas.microsoft.com/office/drawing/2014/main" id="{9E5C9546-EA8C-F182-3106-FD381EEB2CD1}"/>
              </a:ext>
            </a:extLst>
          </p:cNvPr>
          <p:cNvSpPr>
            <a:spLocks noGrp="1"/>
          </p:cNvSpPr>
          <p:nvPr>
            <p:ph type="body" sz="half" idx="13"/>
          </p:nvPr>
        </p:nvSpPr>
        <p:spPr>
          <a:xfrm>
            <a:off x="1997123" y="2058987"/>
            <a:ext cx="348927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F5A99E2C-2154-2312-F36D-C163D59BB6E8}"/>
              </a:ext>
            </a:extLst>
          </p:cNvPr>
          <p:cNvSpPr>
            <a:spLocks noGrp="1"/>
          </p:cNvSpPr>
          <p:nvPr>
            <p:ph type="pic" idx="1"/>
          </p:nvPr>
        </p:nvSpPr>
        <p:spPr>
          <a:xfrm>
            <a:off x="5830528" y="987425"/>
            <a:ext cx="5524859"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Picture 7">
            <a:extLst>
              <a:ext uri="{FF2B5EF4-FFF2-40B4-BE49-F238E27FC236}">
                <a16:creationId xmlns:a16="http://schemas.microsoft.com/office/drawing/2014/main" id="{D80E06B9-6194-458F-590C-A5AC7490DF3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467416" y="337163"/>
            <a:ext cx="1185578" cy="1185578"/>
          </a:xfrm>
          <a:prstGeom prst="rect">
            <a:avLst/>
          </a:prstGeom>
        </p:spPr>
      </p:pic>
      <p:sp>
        <p:nvSpPr>
          <p:cNvPr id="9" name="TextBox 8">
            <a:extLst>
              <a:ext uri="{FF2B5EF4-FFF2-40B4-BE49-F238E27FC236}">
                <a16:creationId xmlns:a16="http://schemas.microsoft.com/office/drawing/2014/main" id="{CF9BA8D1-5362-F9C6-70FA-8CEA67B63367}"/>
              </a:ext>
              <a:ext uri="{C183D7F6-B498-43B3-948B-1728B52AA6E4}">
                <adec:decorative xmlns:adec="http://schemas.microsoft.com/office/drawing/2017/decorative" val="1"/>
              </a:ext>
            </a:extLst>
          </p:cNvPr>
          <p:cNvSpPr txBox="1"/>
          <p:nvPr userDrawn="1"/>
        </p:nvSpPr>
        <p:spPr>
          <a:xfrm>
            <a:off x="7448158" y="6256765"/>
            <a:ext cx="4603934" cy="338554"/>
          </a:xfrm>
          <a:prstGeom prst="rect">
            <a:avLst/>
          </a:prstGeom>
          <a:noFill/>
          <a:ln>
            <a:noFill/>
          </a:ln>
        </p:spPr>
        <p:txBody>
          <a:bodyPr wrap="square" rtlCol="0">
            <a:spAutoFit/>
          </a:bodyPr>
          <a:lstStyle/>
          <a:p>
            <a:pPr algn="ctr"/>
            <a:r>
              <a:rPr lang="en-US" sz="1600" b="0" i="0">
                <a:solidFill>
                  <a:srgbClr val="002060"/>
                </a:solidFill>
                <a:latin typeface="Arial" panose="020B0604020202020204" pitchFamily="34" charset="0"/>
              </a:rPr>
              <a:t>SUNY </a:t>
            </a:r>
            <a:r>
              <a:rPr lang="en-US" sz="1600" b="0" i="0">
                <a:solidFill>
                  <a:srgbClr val="002060"/>
                </a:solidFill>
                <a:latin typeface="Helvetica Light" panose="020B0403020202020204" pitchFamily="34" charset="0"/>
              </a:rPr>
              <a:t>THE STATE UNIVERSITY OF NEW YORK</a:t>
            </a:r>
          </a:p>
        </p:txBody>
      </p:sp>
      <p:sp>
        <p:nvSpPr>
          <p:cNvPr id="10" name="Rectangle 9">
            <a:extLst>
              <a:ext uri="{FF2B5EF4-FFF2-40B4-BE49-F238E27FC236}">
                <a16:creationId xmlns:a16="http://schemas.microsoft.com/office/drawing/2014/main" id="{A5496E1C-8346-3561-BD0C-1DF449070232}"/>
              </a:ext>
              <a:ext uri="{C183D7F6-B498-43B3-948B-1728B52AA6E4}">
                <adec:decorative xmlns:adec="http://schemas.microsoft.com/office/drawing/2017/decorative" val="1"/>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2513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75971-663C-E34A-7E66-2314F46153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AFCD7A-DED7-35F4-D15E-ECEFA4E26E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10E833-313D-3749-690F-408C85644E1F}"/>
              </a:ext>
            </a:extLst>
          </p:cNvPr>
          <p:cNvSpPr>
            <a:spLocks noGrp="1"/>
          </p:cNvSpPr>
          <p:nvPr>
            <p:ph type="dt" sz="half" idx="10"/>
          </p:nvPr>
        </p:nvSpPr>
        <p:spPr/>
        <p:txBody>
          <a:bodyPr/>
          <a:lstStyle/>
          <a:p>
            <a:r>
              <a:rPr lang="en-US"/>
              <a:t>2/7/2023</a:t>
            </a:r>
          </a:p>
        </p:txBody>
      </p:sp>
      <p:sp>
        <p:nvSpPr>
          <p:cNvPr id="5" name="Footer Placeholder 4">
            <a:extLst>
              <a:ext uri="{FF2B5EF4-FFF2-40B4-BE49-F238E27FC236}">
                <a16:creationId xmlns:a16="http://schemas.microsoft.com/office/drawing/2014/main" id="{E55DD557-9514-F682-7194-605C213F9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18F138-F140-B879-C228-0520FE17DB3C}"/>
              </a:ext>
            </a:extLst>
          </p:cNvPr>
          <p:cNvSpPr>
            <a:spLocks noGrp="1"/>
          </p:cNvSpPr>
          <p:nvPr>
            <p:ph type="sldNum" sz="quarter" idx="12"/>
          </p:nvPr>
        </p:nvSpPr>
        <p:spPr/>
        <p:txBody>
          <a:bodyPr/>
          <a:lstStyle/>
          <a:p>
            <a:fld id="{B07272BD-ADAA-394E-88AC-9555A79EBFF0}" type="slidenum">
              <a:rPr lang="en-US" smtClean="0"/>
              <a:t>‹#›</a:t>
            </a:fld>
            <a:endParaRPr lang="en-US"/>
          </a:p>
        </p:txBody>
      </p:sp>
    </p:spTree>
    <p:extLst>
      <p:ext uri="{BB962C8B-B14F-4D97-AF65-F5344CB8AC3E}">
        <p14:creationId xmlns:p14="http://schemas.microsoft.com/office/powerpoint/2010/main" val="3662642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EE7E7C-A07A-834E-974A-DED4823740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0D5BDE-735F-3B93-8EDC-732E4104DD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A101C-1004-5509-23E7-BDAAE795C3A5}"/>
              </a:ext>
            </a:extLst>
          </p:cNvPr>
          <p:cNvSpPr>
            <a:spLocks noGrp="1"/>
          </p:cNvSpPr>
          <p:nvPr>
            <p:ph type="dt" sz="half" idx="10"/>
          </p:nvPr>
        </p:nvSpPr>
        <p:spPr/>
        <p:txBody>
          <a:bodyPr/>
          <a:lstStyle/>
          <a:p>
            <a:r>
              <a:rPr lang="en-US"/>
              <a:t>2/7/2023</a:t>
            </a:r>
          </a:p>
        </p:txBody>
      </p:sp>
      <p:sp>
        <p:nvSpPr>
          <p:cNvPr id="5" name="Footer Placeholder 4">
            <a:extLst>
              <a:ext uri="{FF2B5EF4-FFF2-40B4-BE49-F238E27FC236}">
                <a16:creationId xmlns:a16="http://schemas.microsoft.com/office/drawing/2014/main" id="{DCC49B06-0084-DA49-DC81-CD8D24AC3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B0E38D-73CB-EF93-D9E2-A01E6B51F8EB}"/>
              </a:ext>
            </a:extLst>
          </p:cNvPr>
          <p:cNvSpPr>
            <a:spLocks noGrp="1"/>
          </p:cNvSpPr>
          <p:nvPr>
            <p:ph type="sldNum" sz="quarter" idx="12"/>
          </p:nvPr>
        </p:nvSpPr>
        <p:spPr/>
        <p:txBody>
          <a:bodyPr/>
          <a:lstStyle/>
          <a:p>
            <a:fld id="{B07272BD-ADAA-394E-88AC-9555A79EBFF0}" type="slidenum">
              <a:rPr lang="en-US" smtClean="0"/>
              <a:t>‹#›</a:t>
            </a:fld>
            <a:endParaRPr lang="en-US"/>
          </a:p>
        </p:txBody>
      </p:sp>
    </p:spTree>
    <p:extLst>
      <p:ext uri="{BB962C8B-B14F-4D97-AF65-F5344CB8AC3E}">
        <p14:creationId xmlns:p14="http://schemas.microsoft.com/office/powerpoint/2010/main" val="1597940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Quote slid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AD63C6F-7C73-864A-8473-63707ADADFCB}"/>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1437328-6064-F34B-99FA-0DF85E63AAB4}"/>
              </a:ext>
            </a:extLst>
          </p:cNvPr>
          <p:cNvSpPr txBox="1"/>
          <p:nvPr userDrawn="1"/>
        </p:nvSpPr>
        <p:spPr>
          <a:xfrm>
            <a:off x="7448158" y="6256765"/>
            <a:ext cx="4603934" cy="338554"/>
          </a:xfrm>
          <a:prstGeom prst="rect">
            <a:avLst/>
          </a:prstGeom>
          <a:noFill/>
          <a:ln>
            <a:noFill/>
          </a:ln>
        </p:spPr>
        <p:txBody>
          <a:bodyPr wrap="square" rtlCol="0">
            <a:spAutoFit/>
          </a:bodyPr>
          <a:lstStyle/>
          <a:p>
            <a:pPr algn="ctr"/>
            <a:r>
              <a:rPr lang="en-US" sz="1600" b="1" i="0">
                <a:solidFill>
                  <a:srgbClr val="002060"/>
                </a:solidFill>
                <a:latin typeface="Helvetica" pitchFamily="2" charset="0"/>
              </a:rPr>
              <a:t>SUNY</a:t>
            </a:r>
            <a:r>
              <a:rPr lang="en-US" sz="1600" b="0" i="0">
                <a:solidFill>
                  <a:srgbClr val="002060"/>
                </a:solidFill>
                <a:latin typeface="Helvetica" pitchFamily="2" charset="0"/>
              </a:rPr>
              <a:t> </a:t>
            </a:r>
            <a:r>
              <a:rPr lang="en-US" sz="1600" b="0" i="0">
                <a:solidFill>
                  <a:srgbClr val="002060"/>
                </a:solidFill>
                <a:latin typeface="Helvetica Light" panose="020B0403020202020204" pitchFamily="34" charset="0"/>
              </a:rPr>
              <a:t>THE STATE UNIVERSITY OF NEW YORK</a:t>
            </a:r>
          </a:p>
        </p:txBody>
      </p:sp>
      <p:sp>
        <p:nvSpPr>
          <p:cNvPr id="2" name="Title 1">
            <a:extLst>
              <a:ext uri="{FF2B5EF4-FFF2-40B4-BE49-F238E27FC236}">
                <a16:creationId xmlns:a16="http://schemas.microsoft.com/office/drawing/2014/main" id="{7ED4E4BF-6477-1966-0AF7-53B952E56154}"/>
              </a:ext>
            </a:extLst>
          </p:cNvPr>
          <p:cNvSpPr>
            <a:spLocks noGrp="1"/>
          </p:cNvSpPr>
          <p:nvPr>
            <p:ph type="title"/>
          </p:nvPr>
        </p:nvSpPr>
        <p:spPr>
          <a:xfrm>
            <a:off x="1863524" y="365125"/>
            <a:ext cx="9490276" cy="1325563"/>
          </a:xfrm>
          <a:prstGeom prst="rect">
            <a:avLst/>
          </a:prstGeom>
        </p:spPr>
        <p:txBody>
          <a:bodyPr/>
          <a:lstStyle>
            <a:lvl1pPr>
              <a:defRPr b="1">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458FF21-C9C5-6092-109D-314DE265AB6B}"/>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03A24E81-883E-2AF5-E3BF-28BE16515F5B}"/>
              </a:ext>
            </a:extLst>
          </p:cNvPr>
          <p:cNvPicPr>
            <a:picLocks noChangeAspect="1"/>
          </p:cNvPicPr>
          <p:nvPr userDrawn="1"/>
        </p:nvPicPr>
        <p:blipFill>
          <a:blip r:embed="rId2"/>
          <a:stretch>
            <a:fillRect/>
          </a:stretch>
        </p:blipFill>
        <p:spPr>
          <a:xfrm>
            <a:off x="467416" y="337163"/>
            <a:ext cx="1185578" cy="1185578"/>
          </a:xfrm>
          <a:prstGeom prst="rect">
            <a:avLst/>
          </a:prstGeom>
        </p:spPr>
      </p:pic>
    </p:spTree>
    <p:extLst>
      <p:ext uri="{BB962C8B-B14F-4D97-AF65-F5344CB8AC3E}">
        <p14:creationId xmlns:p14="http://schemas.microsoft.com/office/powerpoint/2010/main" val="310588353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Quote slide">
  <p:cSld name="2_Quote slide">
    <p:bg>
      <p:bgPr>
        <a:solidFill>
          <a:schemeClr val="lt1"/>
        </a:solidFill>
        <a:effectLst/>
      </p:bgPr>
    </p:bg>
    <p:spTree>
      <p:nvGrpSpPr>
        <p:cNvPr id="1" name="Shape 23"/>
        <p:cNvGrpSpPr/>
        <p:nvPr/>
      </p:nvGrpSpPr>
      <p:grpSpPr>
        <a:xfrm>
          <a:off x="0" y="0"/>
          <a:ext cx="0" cy="0"/>
          <a:chOff x="0" y="0"/>
          <a:chExt cx="0" cy="0"/>
        </a:xfrm>
      </p:grpSpPr>
      <p:pic>
        <p:nvPicPr>
          <p:cNvPr id="24" name="Google Shape;24;p15"/>
          <p:cNvPicPr preferRelativeResize="0"/>
          <p:nvPr/>
        </p:nvPicPr>
        <p:blipFill rotWithShape="1">
          <a:blip r:embed="rId2">
            <a:alphaModFix/>
          </a:blip>
          <a:srcRect/>
          <a:stretch/>
        </p:blipFill>
        <p:spPr>
          <a:xfrm>
            <a:off x="467416" y="337163"/>
            <a:ext cx="1185578" cy="1185578"/>
          </a:xfrm>
          <a:prstGeom prst="rect">
            <a:avLst/>
          </a:prstGeom>
          <a:noFill/>
          <a:ln>
            <a:noFill/>
          </a:ln>
        </p:spPr>
      </p:pic>
      <p:sp>
        <p:nvSpPr>
          <p:cNvPr id="25" name="Google Shape;25;p15"/>
          <p:cNvSpPr/>
          <p:nvPr/>
        </p:nvSpPr>
        <p:spPr>
          <a:xfrm>
            <a:off x="123288" y="133350"/>
            <a:ext cx="11945426" cy="6591300"/>
          </a:xfrm>
          <a:prstGeom prst="rect">
            <a:avLst/>
          </a:prstGeom>
          <a:noFill/>
          <a:ln w="127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 name="Google Shape;26;p15"/>
          <p:cNvSpPr txBox="1"/>
          <p:nvPr/>
        </p:nvSpPr>
        <p:spPr>
          <a:xfrm>
            <a:off x="7315200" y="6256765"/>
            <a:ext cx="473689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i="0" u="none" strike="noStrike" cap="none">
                <a:solidFill>
                  <a:srgbClr val="002060"/>
                </a:solidFill>
                <a:latin typeface="Helvetica Neue"/>
                <a:ea typeface="Helvetica Neue"/>
                <a:cs typeface="Helvetica Neue"/>
                <a:sym typeface="Helvetica Neue"/>
              </a:rPr>
              <a:t>SUNY</a:t>
            </a:r>
            <a:r>
              <a:rPr lang="en-US" sz="1600" b="0" i="0" u="none" strike="noStrike" cap="none">
                <a:solidFill>
                  <a:srgbClr val="002060"/>
                </a:solidFill>
                <a:latin typeface="Helvetica Neue"/>
                <a:ea typeface="Helvetica Neue"/>
                <a:cs typeface="Helvetica Neue"/>
                <a:sym typeface="Helvetica Neue"/>
              </a:rPr>
              <a:t> </a:t>
            </a:r>
            <a:r>
              <a:rPr lang="en-US" sz="1600" b="0" i="0" u="none" strike="noStrike" cap="none">
                <a:solidFill>
                  <a:srgbClr val="002060"/>
                </a:solidFill>
                <a:latin typeface="Helvetica Neue Light"/>
                <a:ea typeface="Helvetica Neue Light"/>
                <a:cs typeface="Helvetica Neue Light"/>
                <a:sym typeface="Helvetica Neue Light"/>
              </a:rPr>
              <a:t>THE STATE UNIVERSITY OF NEW YORK</a:t>
            </a:r>
            <a:endParaRPr/>
          </a:p>
        </p:txBody>
      </p:sp>
    </p:spTree>
    <p:extLst>
      <p:ext uri="{BB962C8B-B14F-4D97-AF65-F5344CB8AC3E}">
        <p14:creationId xmlns:p14="http://schemas.microsoft.com/office/powerpoint/2010/main" val="3278929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mage slide">
    <p:bg>
      <p:bgPr>
        <a:solidFill>
          <a:srgbClr val="00206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2148F6-9E97-2540-A005-3E55C5F8577A}"/>
              </a:ext>
            </a:extLst>
          </p:cNvPr>
          <p:cNvSpPr/>
          <p:nvPr userDrawn="1"/>
        </p:nvSpPr>
        <p:spPr>
          <a:xfrm>
            <a:off x="0" y="3572933"/>
            <a:ext cx="12192000" cy="3285067"/>
          </a:xfrm>
          <a:prstGeom prst="rect">
            <a:avLst/>
          </a:prstGeom>
          <a:solidFill>
            <a:srgbClr val="004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1015544-573A-E642-B050-E4D1A88E7F00}"/>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DF299103-7979-1B46-A226-11F67BFD2A9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67416" y="337163"/>
            <a:ext cx="1185578" cy="1185578"/>
          </a:xfrm>
          <a:prstGeom prst="rect">
            <a:avLst/>
          </a:prstGeom>
        </p:spPr>
      </p:pic>
      <p:sp>
        <p:nvSpPr>
          <p:cNvPr id="7" name="TextBox 6">
            <a:extLst>
              <a:ext uri="{FF2B5EF4-FFF2-40B4-BE49-F238E27FC236}">
                <a16:creationId xmlns:a16="http://schemas.microsoft.com/office/drawing/2014/main" id="{38E328A4-3350-4A43-81C6-7FBCE7909466}"/>
              </a:ext>
            </a:extLst>
          </p:cNvPr>
          <p:cNvSpPr txBox="1"/>
          <p:nvPr userDrawn="1"/>
        </p:nvSpPr>
        <p:spPr>
          <a:xfrm>
            <a:off x="7448158" y="6256765"/>
            <a:ext cx="4603934" cy="338554"/>
          </a:xfrm>
          <a:prstGeom prst="rect">
            <a:avLst/>
          </a:prstGeom>
          <a:noFill/>
          <a:ln>
            <a:noFill/>
          </a:ln>
        </p:spPr>
        <p:txBody>
          <a:bodyPr wrap="square" rtlCol="0">
            <a:spAutoFit/>
          </a:bodyPr>
          <a:lstStyle/>
          <a:p>
            <a:pPr algn="ctr"/>
            <a:r>
              <a:rPr lang="en-US" sz="1600" b="0" i="0">
                <a:solidFill>
                  <a:schemeClr val="bg1"/>
                </a:solidFill>
                <a:latin typeface="Arial" panose="020B0604020202020204" pitchFamily="34" charset="0"/>
              </a:rPr>
              <a:t>SUNY </a:t>
            </a:r>
            <a:r>
              <a:rPr lang="en-US" sz="1600" b="0" i="0">
                <a:solidFill>
                  <a:schemeClr val="bg1"/>
                </a:solidFill>
                <a:latin typeface="Helvetica Light" panose="020B0403020202020204" pitchFamily="34" charset="0"/>
              </a:rPr>
              <a:t>THE STATE UNIVERSITY OF NEW YORK</a:t>
            </a:r>
          </a:p>
        </p:txBody>
      </p:sp>
    </p:spTree>
    <p:extLst>
      <p:ext uri="{BB962C8B-B14F-4D97-AF65-F5344CB8AC3E}">
        <p14:creationId xmlns:p14="http://schemas.microsoft.com/office/powerpoint/2010/main" val="2842177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bg>
      <p:bgPr>
        <a:solidFill>
          <a:srgbClr val="00206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B5B137-39DD-6F42-AC5A-DF6BBD04AE08}"/>
              </a:ext>
            </a:extLst>
          </p:cNvPr>
          <p:cNvSpPr/>
          <p:nvPr/>
        </p:nvSpPr>
        <p:spPr>
          <a:xfrm>
            <a:off x="4646950" y="0"/>
            <a:ext cx="754504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6E60F6A-3CE0-144F-8246-5114F4F492F3}"/>
              </a:ext>
            </a:extLst>
          </p:cNvPr>
          <p:cNvSpPr/>
          <p:nvPr/>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74F993B2-6492-7447-AE8C-59DFDBC5D1B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67416" y="337163"/>
            <a:ext cx="1185578" cy="1185578"/>
          </a:xfrm>
          <a:prstGeom prst="rect">
            <a:avLst/>
          </a:prstGeom>
        </p:spPr>
      </p:pic>
      <p:sp>
        <p:nvSpPr>
          <p:cNvPr id="7" name="TextBox 6">
            <a:extLst>
              <a:ext uri="{FF2B5EF4-FFF2-40B4-BE49-F238E27FC236}">
                <a16:creationId xmlns:a16="http://schemas.microsoft.com/office/drawing/2014/main" id="{00A8EB2C-CFBC-E642-A813-285F0A20D873}"/>
              </a:ext>
            </a:extLst>
          </p:cNvPr>
          <p:cNvSpPr txBox="1"/>
          <p:nvPr/>
        </p:nvSpPr>
        <p:spPr>
          <a:xfrm>
            <a:off x="7448158" y="6256765"/>
            <a:ext cx="4603934" cy="338554"/>
          </a:xfrm>
          <a:prstGeom prst="rect">
            <a:avLst/>
          </a:prstGeom>
          <a:noFill/>
          <a:ln>
            <a:noFill/>
          </a:ln>
        </p:spPr>
        <p:txBody>
          <a:bodyPr wrap="square" rtlCol="0">
            <a:spAutoFit/>
          </a:bodyPr>
          <a:lstStyle/>
          <a:p>
            <a:pPr algn="ctr"/>
            <a:r>
              <a:rPr lang="en-US" sz="1600" b="0" i="0">
                <a:solidFill>
                  <a:srgbClr val="002060"/>
                </a:solidFill>
                <a:latin typeface="Arial" panose="020B0604020202020204" pitchFamily="34" charset="0"/>
              </a:rPr>
              <a:t>SUNY </a:t>
            </a:r>
            <a:r>
              <a:rPr lang="en-US" sz="1600" b="0" i="0">
                <a:solidFill>
                  <a:srgbClr val="002060"/>
                </a:solidFill>
                <a:latin typeface="Helvetica Light" panose="020B0403020202020204" pitchFamily="34" charset="0"/>
              </a:rPr>
              <a:t>THE STATE UNIVERSITY OF NEW YORK</a:t>
            </a:r>
          </a:p>
        </p:txBody>
      </p:sp>
      <p:sp>
        <p:nvSpPr>
          <p:cNvPr id="3" name="Title 1">
            <a:extLst>
              <a:ext uri="{FF2B5EF4-FFF2-40B4-BE49-F238E27FC236}">
                <a16:creationId xmlns:a16="http://schemas.microsoft.com/office/drawing/2014/main" id="{BCEEFBF1-B108-9457-8ADF-ED167618D772}"/>
              </a:ext>
            </a:extLst>
          </p:cNvPr>
          <p:cNvSpPr>
            <a:spLocks noGrp="1"/>
          </p:cNvSpPr>
          <p:nvPr>
            <p:ph type="title"/>
          </p:nvPr>
        </p:nvSpPr>
        <p:spPr>
          <a:xfrm>
            <a:off x="564127" y="2515265"/>
            <a:ext cx="3460951" cy="1827469"/>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15A6CE64-1EF1-2E93-10F7-9799108FD53D}"/>
              </a:ext>
            </a:extLst>
          </p:cNvPr>
          <p:cNvSpPr>
            <a:spLocks noGrp="1"/>
          </p:cNvSpPr>
          <p:nvPr>
            <p:ph sz="half" idx="1"/>
          </p:nvPr>
        </p:nvSpPr>
        <p:spPr>
          <a:xfrm>
            <a:off x="5458073" y="688258"/>
            <a:ext cx="5652379" cy="5487118"/>
          </a:xfrm>
          <a:prstGeom prst="rect">
            <a:avLst/>
          </a:prstGeom>
        </p:spPr>
        <p:txBody>
          <a:bodyPr/>
          <a:lstStyle>
            <a:lvl1pPr>
              <a:defRPr>
                <a:solidFill>
                  <a:srgbClr val="243667"/>
                </a:solidFill>
                <a:latin typeface="Arial" panose="020B0604020202020204" pitchFamily="34" charset="0"/>
                <a:cs typeface="Arial" panose="020B0604020202020204" pitchFamily="34" charset="0"/>
              </a:defRPr>
            </a:lvl1pPr>
            <a:lvl2pPr>
              <a:defRPr>
                <a:solidFill>
                  <a:srgbClr val="243667"/>
                </a:solidFill>
                <a:latin typeface="Arial" panose="020B0604020202020204" pitchFamily="34" charset="0"/>
                <a:cs typeface="Arial" panose="020B0604020202020204" pitchFamily="34" charset="0"/>
              </a:defRPr>
            </a:lvl2pPr>
            <a:lvl3pPr>
              <a:defRPr>
                <a:solidFill>
                  <a:srgbClr val="243667"/>
                </a:solidFill>
                <a:latin typeface="Arial" panose="020B0604020202020204" pitchFamily="34" charset="0"/>
                <a:cs typeface="Arial" panose="020B0604020202020204" pitchFamily="34" charset="0"/>
              </a:defRPr>
            </a:lvl3pPr>
            <a:lvl4pPr>
              <a:defRPr>
                <a:solidFill>
                  <a:srgbClr val="243667"/>
                </a:solidFill>
                <a:latin typeface="Arial" panose="020B0604020202020204" pitchFamily="34" charset="0"/>
                <a:cs typeface="Arial" panose="020B0604020202020204" pitchFamily="34" charset="0"/>
              </a:defRPr>
            </a:lvl4pPr>
            <a:lvl5pPr>
              <a:defRPr>
                <a:solidFill>
                  <a:srgbClr val="243667"/>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9870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Quot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0CB1463-3401-6E49-B2AE-7F94951D05AD}"/>
              </a:ext>
            </a:extLst>
          </p:cNvPr>
          <p:cNvPicPr>
            <a:picLocks noChangeAspect="1"/>
          </p:cNvPicPr>
          <p:nvPr userDrawn="1"/>
        </p:nvPicPr>
        <p:blipFill>
          <a:blip r:embed="rId2"/>
          <a:stretch>
            <a:fillRect/>
          </a:stretch>
        </p:blipFill>
        <p:spPr>
          <a:xfrm>
            <a:off x="467416" y="337163"/>
            <a:ext cx="1185578" cy="1185578"/>
          </a:xfrm>
          <a:prstGeom prst="rect">
            <a:avLst/>
          </a:prstGeom>
        </p:spPr>
      </p:pic>
      <p:sp>
        <p:nvSpPr>
          <p:cNvPr id="9" name="Rectangle 8">
            <a:extLst>
              <a:ext uri="{FF2B5EF4-FFF2-40B4-BE49-F238E27FC236}">
                <a16:creationId xmlns:a16="http://schemas.microsoft.com/office/drawing/2014/main" id="{DAD63C6F-7C73-864A-8473-63707ADADFCB}"/>
              </a:ext>
            </a:extLst>
          </p:cNvPr>
          <p:cNvSpPr/>
          <p:nvPr userDrawn="1"/>
        </p:nvSpPr>
        <p:spPr>
          <a:xfrm>
            <a:off x="123288" y="133350"/>
            <a:ext cx="11945426" cy="65913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9D3C2FD-CEFD-7146-9298-2372122A3ACA}"/>
              </a:ext>
            </a:extLst>
          </p:cNvPr>
          <p:cNvSpPr txBox="1"/>
          <p:nvPr userDrawn="1"/>
        </p:nvSpPr>
        <p:spPr>
          <a:xfrm>
            <a:off x="6958941" y="6256765"/>
            <a:ext cx="5093152" cy="338554"/>
          </a:xfrm>
          <a:prstGeom prst="rect">
            <a:avLst/>
          </a:prstGeom>
          <a:noFill/>
          <a:ln>
            <a:noFill/>
          </a:ln>
        </p:spPr>
        <p:txBody>
          <a:bodyPr wrap="square" rtlCol="0">
            <a:spAutoFit/>
          </a:bodyPr>
          <a:lstStyle/>
          <a:p>
            <a:pPr algn="ctr"/>
            <a:r>
              <a:rPr lang="en-US" sz="1600" b="1" i="0">
                <a:solidFill>
                  <a:srgbClr val="002060"/>
                </a:solidFill>
                <a:latin typeface="Gotham Bold" pitchFamily="2" charset="0"/>
              </a:rPr>
              <a:t>SUNY</a:t>
            </a:r>
            <a:r>
              <a:rPr lang="en-US" sz="1600" b="0" i="0">
                <a:solidFill>
                  <a:srgbClr val="002060"/>
                </a:solidFill>
                <a:latin typeface="Gotham Book" pitchFamily="2" charset="0"/>
              </a:rPr>
              <a:t> THE STATE UNIVERSITY OF NEW YORK</a:t>
            </a:r>
          </a:p>
        </p:txBody>
      </p:sp>
      <p:sp>
        <p:nvSpPr>
          <p:cNvPr id="2" name="Title Placeholder 1">
            <a:extLst>
              <a:ext uri="{FF2B5EF4-FFF2-40B4-BE49-F238E27FC236}">
                <a16:creationId xmlns:a16="http://schemas.microsoft.com/office/drawing/2014/main" id="{338DE187-61F0-222D-6ED2-169FF745CD28}"/>
              </a:ext>
            </a:extLst>
          </p:cNvPr>
          <p:cNvSpPr>
            <a:spLocks noGrp="1"/>
          </p:cNvSpPr>
          <p:nvPr>
            <p:ph type="title"/>
          </p:nvPr>
        </p:nvSpPr>
        <p:spPr>
          <a:xfrm>
            <a:off x="1763486" y="365125"/>
            <a:ext cx="9590314" cy="1325563"/>
          </a:xfrm>
          <a:prstGeom prst="rect">
            <a:avLst/>
          </a:prstGeom>
        </p:spPr>
        <p:txBody>
          <a:bodyPr vert="horz" lIns="91440" tIns="45720" rIns="91440" bIns="45720" rtlCol="0" anchor="ctr">
            <a:normAutofit/>
          </a:bodyPr>
          <a:lstStyle>
            <a:lvl1pPr algn="ctr">
              <a:defRPr sz="5400" b="1">
                <a:solidFill>
                  <a:schemeClr val="tx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2FA3CF6E-FB46-8BB9-C311-5CFD979CF065}"/>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1258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A4AA1C-62EC-B73D-A82D-E76118A73C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4BEA09-DD93-E27B-5BC3-B9C4993D00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007CD-34B7-5687-AF5C-E69DC2358E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2/7/2023</a:t>
            </a:r>
          </a:p>
        </p:txBody>
      </p:sp>
      <p:sp>
        <p:nvSpPr>
          <p:cNvPr id="5" name="Footer Placeholder 4">
            <a:extLst>
              <a:ext uri="{FF2B5EF4-FFF2-40B4-BE49-F238E27FC236}">
                <a16:creationId xmlns:a16="http://schemas.microsoft.com/office/drawing/2014/main" id="{B535F0D6-554C-A4BD-AFF4-9F824D366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D274CC-AEA4-0267-B816-B104E65F2F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272BD-ADAA-394E-88AC-9555A79EBFF0}" type="slidenum">
              <a:rPr lang="en-US" smtClean="0"/>
              <a:t>‹#›</a:t>
            </a:fld>
            <a:endParaRPr lang="en-US"/>
          </a:p>
        </p:txBody>
      </p:sp>
    </p:spTree>
    <p:extLst>
      <p:ext uri="{BB962C8B-B14F-4D97-AF65-F5344CB8AC3E}">
        <p14:creationId xmlns:p14="http://schemas.microsoft.com/office/powerpoint/2010/main" val="4286747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 id="2147483677" r:id="rId14"/>
    <p:sldLayoutId id="2147483678" r:id="rId15"/>
    <p:sldLayoutId id="2147483679" r:id="rId16"/>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suny.edu/impact/research/priorities/ai/"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innovate.suny.edu/"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fact2aiv2.pressbooks.sunycreate.cloud/" TargetMode="Externa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aiinaction.pressbooks.sunycreate.cloud/" TargetMode="Externa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eb.cvent.com/event/9abc9fa4-cd57-43b0-aea7-4f1bccd5a741/websitePage:afa49623-1fe4-4a93-8465-4af966aacc00?environment=P2" TargetMode="External"/><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hyperlink" Target="https://system.suny.edu/academic-affairs/fellows-programs/ai-fellows/" TargetMode="External"/><Relationship Id="rId5" Type="http://schemas.openxmlformats.org/officeDocument/2006/relationships/hyperlink" Target="https://web.cvent.com/event/3f512a4f-5508-4d80-9dc4-42ec33b4e7b4/websitePage:bd5dd8c6-e988-42d0-8b72-44c573f07f75/" TargetMode="External"/><Relationship Id="rId4" Type="http://schemas.openxmlformats.org/officeDocument/2006/relationships/hyperlink" Target="https://web.cvent.com/event/116e4888-ba75-4bb1-8648-8e4d1bd133f7/websitePage:afa49623-1fe4-4a93-8465-4af966aacc0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online.suny.edu/iitg2/suny-oer-gateway-impact-initiative/"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online.suny.edu/iitg2/apply/" TargetMode="Externa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cpd.suny.edu/ai-resource-page/"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d2l.com/legal/d2l-responsible-ai-principles/" TargetMode="External"/><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ww.suny.edu/sunypp/documents.cfm?doc_id=933"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hyperlink" Target="https://www.suny.edu/sunypp/documents.cfm?doc_id=933" TargetMode="Externa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hyperlink" Target="https://www.suny.edu/sunypp/documents.cfm?doc_id=933"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6AD02-E948-1ED5-66BF-C26248AE777F}"/>
              </a:ext>
            </a:extLst>
          </p:cNvPr>
          <p:cNvSpPr>
            <a:spLocks noGrp="1"/>
          </p:cNvSpPr>
          <p:nvPr>
            <p:ph type="ctrTitle"/>
          </p:nvPr>
        </p:nvSpPr>
        <p:spPr>
          <a:xfrm>
            <a:off x="1149720" y="1733594"/>
            <a:ext cx="9892553" cy="2507102"/>
          </a:xfrm>
        </p:spPr>
        <p:txBody>
          <a:bodyPr>
            <a:normAutofit fontScale="90000"/>
          </a:bodyPr>
          <a:lstStyle/>
          <a:p>
            <a:r>
              <a:rPr lang="en-US" b="1" dirty="0"/>
              <a:t>Leveraging System Wide Initiatives in AI to Advance Campus Level Academic and Student Success Priorities</a:t>
            </a:r>
            <a:br>
              <a:rPr lang="en-US" b="1" dirty="0"/>
            </a:br>
            <a:endParaRPr lang="en-US" dirty="0"/>
          </a:p>
        </p:txBody>
      </p:sp>
      <p:sp>
        <p:nvSpPr>
          <p:cNvPr id="3" name="Subtitle 2">
            <a:extLst>
              <a:ext uri="{FF2B5EF4-FFF2-40B4-BE49-F238E27FC236}">
                <a16:creationId xmlns:a16="http://schemas.microsoft.com/office/drawing/2014/main" id="{CBDAC449-F3AC-B3A6-2AE1-4A60E3E594DA}"/>
              </a:ext>
            </a:extLst>
          </p:cNvPr>
          <p:cNvSpPr>
            <a:spLocks noGrp="1"/>
          </p:cNvSpPr>
          <p:nvPr>
            <p:ph type="subTitle" idx="1"/>
          </p:nvPr>
        </p:nvSpPr>
        <p:spPr>
          <a:xfrm>
            <a:off x="139908" y="4641803"/>
            <a:ext cx="11912183" cy="1302376"/>
          </a:xfrm>
        </p:spPr>
        <p:txBody>
          <a:bodyPr vert="horz" lIns="91440" tIns="45720" rIns="91440" bIns="45720" rtlCol="0" anchor="t">
            <a:normAutofit/>
          </a:bodyPr>
          <a:lstStyle/>
          <a:p>
            <a:r>
              <a:rPr lang="en-US" sz="3200" i="1" dirty="0">
                <a:solidFill>
                  <a:schemeClr val="bg1"/>
                </a:solidFill>
                <a:latin typeface="Arial"/>
                <a:cs typeface="Arial"/>
              </a:rPr>
              <a:t>Regional Perspectives on AI Symposium</a:t>
            </a:r>
          </a:p>
          <a:p>
            <a:r>
              <a:rPr lang="en-US" sz="3200" i="1" dirty="0">
                <a:solidFill>
                  <a:schemeClr val="bg1"/>
                </a:solidFill>
                <a:latin typeface="Arial"/>
                <a:cs typeface="Arial"/>
              </a:rPr>
              <a:t>August 14, 2026</a:t>
            </a:r>
          </a:p>
        </p:txBody>
      </p:sp>
      <p:sp>
        <p:nvSpPr>
          <p:cNvPr id="4" name="Slide Number Placeholder 3">
            <a:extLst>
              <a:ext uri="{FF2B5EF4-FFF2-40B4-BE49-F238E27FC236}">
                <a16:creationId xmlns:a16="http://schemas.microsoft.com/office/drawing/2014/main" id="{2411B5EE-806C-9C7F-C60F-815C30EA71A7}"/>
              </a:ext>
            </a:extLst>
          </p:cNvPr>
          <p:cNvSpPr txBox="1">
            <a:spLocks/>
          </p:cNvSpPr>
          <p:nvPr/>
        </p:nvSpPr>
        <p:spPr>
          <a:xfrm>
            <a:off x="139908" y="6281530"/>
            <a:ext cx="447530" cy="33855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7272BD-ADAA-394E-88AC-9555A79EBFF0}" type="slidenum">
              <a:rPr lang="en-US" smtClean="0"/>
              <a:pPr/>
              <a:t>1</a:t>
            </a:fld>
            <a:endParaRPr lang="en-US"/>
          </a:p>
        </p:txBody>
      </p:sp>
    </p:spTree>
    <p:extLst>
      <p:ext uri="{BB962C8B-B14F-4D97-AF65-F5344CB8AC3E}">
        <p14:creationId xmlns:p14="http://schemas.microsoft.com/office/powerpoint/2010/main" val="650344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BBE10E-4826-0ABC-3646-F40E3419AC00}"/>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CD311D68-960B-041C-75DB-F36669C584B4}"/>
              </a:ext>
            </a:extLst>
          </p:cNvPr>
          <p:cNvSpPr>
            <a:spLocks noGrp="1"/>
          </p:cNvSpPr>
          <p:nvPr>
            <p:ph sz="half" idx="1"/>
          </p:nvPr>
        </p:nvSpPr>
        <p:spPr>
          <a:xfrm>
            <a:off x="4949190" y="727365"/>
            <a:ext cx="6823709" cy="5216236"/>
          </a:xfrm>
        </p:spPr>
        <p:txBody>
          <a:bodyPr anchor="ctr">
            <a:normAutofit fontScale="92500" lnSpcReduction="20000"/>
          </a:bodyPr>
          <a:lstStyle/>
          <a:p>
            <a:pPr marL="457200" indent="-457200">
              <a:spcBef>
                <a:spcPts val="2400"/>
              </a:spcBef>
            </a:pPr>
            <a:r>
              <a:rPr lang="en-US" sz="4000" dirty="0"/>
              <a:t>AI for the Public Good</a:t>
            </a:r>
          </a:p>
          <a:p>
            <a:pPr marL="457200" indent="-457200">
              <a:spcBef>
                <a:spcPts val="2400"/>
              </a:spcBef>
            </a:pPr>
            <a:r>
              <a:rPr lang="en-US" sz="4000" dirty="0"/>
              <a:t>Student and Faculty AI Literacy</a:t>
            </a:r>
          </a:p>
          <a:p>
            <a:pPr marL="457200" indent="-457200">
              <a:spcBef>
                <a:spcPts val="2400"/>
              </a:spcBef>
            </a:pPr>
            <a:r>
              <a:rPr lang="en-US" sz="4000" dirty="0"/>
              <a:t>Faculty Advisory Council on Teaching and Technology</a:t>
            </a:r>
          </a:p>
          <a:p>
            <a:pPr marL="457200" indent="-457200">
              <a:spcBef>
                <a:spcPts val="2400"/>
              </a:spcBef>
            </a:pPr>
            <a:r>
              <a:rPr lang="en-US" sz="4000" dirty="0"/>
              <a:t>System-wide Initiatives and Support for Faculty</a:t>
            </a:r>
          </a:p>
          <a:p>
            <a:pPr marL="457200" indent="-457200">
              <a:spcBef>
                <a:spcPts val="2400"/>
              </a:spcBef>
            </a:pPr>
            <a:r>
              <a:rPr lang="en-US" sz="4000" dirty="0"/>
              <a:t>AI Tools available to Faculty</a:t>
            </a:r>
          </a:p>
          <a:p>
            <a:pPr marL="457200" indent="-457200">
              <a:spcBef>
                <a:spcPts val="2400"/>
              </a:spcBef>
            </a:pPr>
            <a:r>
              <a:rPr lang="en-US" sz="4000" dirty="0"/>
              <a:t>SUNY AI Policy</a:t>
            </a:r>
          </a:p>
        </p:txBody>
      </p:sp>
    </p:spTree>
    <p:extLst>
      <p:ext uri="{BB962C8B-B14F-4D97-AF65-F5344CB8AC3E}">
        <p14:creationId xmlns:p14="http://schemas.microsoft.com/office/powerpoint/2010/main" val="269354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BDFE03-0051-4081-70B9-845F672AA159}"/>
              </a:ext>
            </a:extLst>
          </p:cNvPr>
          <p:cNvSpPr>
            <a:spLocks noGrp="1"/>
          </p:cNvSpPr>
          <p:nvPr>
            <p:ph type="ctrTitle"/>
          </p:nvPr>
        </p:nvSpPr>
        <p:spPr>
          <a:xfrm>
            <a:off x="1524000" y="2427513"/>
            <a:ext cx="9144000" cy="1082449"/>
          </a:xfrm>
        </p:spPr>
        <p:txBody>
          <a:bodyPr>
            <a:normAutofit/>
          </a:bodyPr>
          <a:lstStyle/>
          <a:p>
            <a:r>
              <a:rPr lang="en-US" sz="6000" dirty="0"/>
              <a:t>AI for the Public Good</a:t>
            </a:r>
          </a:p>
        </p:txBody>
      </p:sp>
    </p:spTree>
    <p:extLst>
      <p:ext uri="{BB962C8B-B14F-4D97-AF65-F5344CB8AC3E}">
        <p14:creationId xmlns:p14="http://schemas.microsoft.com/office/powerpoint/2010/main" val="48514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F2542-1E03-7872-67DD-427689325580}"/>
              </a:ext>
            </a:extLst>
          </p:cNvPr>
          <p:cNvSpPr>
            <a:spLocks noGrp="1"/>
          </p:cNvSpPr>
          <p:nvPr>
            <p:ph type="title"/>
          </p:nvPr>
        </p:nvSpPr>
        <p:spPr/>
        <p:txBody>
          <a:bodyPr/>
          <a:lstStyle/>
          <a:p>
            <a:r>
              <a:rPr lang="en-US" dirty="0">
                <a:hlinkClick r:id="rId2"/>
              </a:rPr>
              <a:t>AI for the Public Good</a:t>
            </a:r>
            <a:br>
              <a:rPr lang="en-US" dirty="0"/>
            </a:br>
            <a:r>
              <a:rPr lang="en-US" sz="2800" dirty="0"/>
              <a:t>SUNY STRIVE Task Force 2023-2024</a:t>
            </a:r>
            <a:endParaRPr lang="en-US" dirty="0"/>
          </a:p>
        </p:txBody>
      </p:sp>
      <p:sp>
        <p:nvSpPr>
          <p:cNvPr id="3" name="Content Placeholder 2">
            <a:extLst>
              <a:ext uri="{FF2B5EF4-FFF2-40B4-BE49-F238E27FC236}">
                <a16:creationId xmlns:a16="http://schemas.microsoft.com/office/drawing/2014/main" id="{075A421B-1DF0-FA1A-D7F5-059A5B32DB87}"/>
              </a:ext>
            </a:extLst>
          </p:cNvPr>
          <p:cNvSpPr>
            <a:spLocks noGrp="1"/>
          </p:cNvSpPr>
          <p:nvPr>
            <p:ph idx="1"/>
          </p:nvPr>
        </p:nvSpPr>
        <p:spPr>
          <a:xfrm>
            <a:off x="838200" y="2155371"/>
            <a:ext cx="10515600" cy="4021592"/>
          </a:xfrm>
        </p:spPr>
        <p:txBody>
          <a:bodyPr>
            <a:normAutofit/>
          </a:bodyPr>
          <a:lstStyle/>
          <a:p>
            <a:pPr marL="0" indent="0">
              <a:spcAft>
                <a:spcPts val="2400"/>
              </a:spcAft>
              <a:buNone/>
            </a:pPr>
            <a:r>
              <a:rPr lang="en-US" dirty="0"/>
              <a:t>“The State University of New York is ready to lead the world in the responsible development of Artificial Intelligence (AI) for the public good.”</a:t>
            </a:r>
          </a:p>
          <a:p>
            <a:pPr marL="0" indent="0">
              <a:buNone/>
            </a:pPr>
            <a:r>
              <a:rPr lang="en-US" dirty="0"/>
              <a:t>What is Responsible AI?</a:t>
            </a:r>
          </a:p>
          <a:p>
            <a:pPr marL="457200" lvl="1" indent="0">
              <a:buNone/>
            </a:pPr>
            <a:r>
              <a:rPr lang="en-US" sz="2800" dirty="0"/>
              <a:t>The foundation of Responsible AI is that artificial intelligence should be developed ethically to benefit the public. As the nation's largest integrated public university system, SUNY is uniquely positioned to bring the ethos of the public good to the AI industry.</a:t>
            </a:r>
          </a:p>
          <a:p>
            <a:pPr marL="0" indent="0">
              <a:buNone/>
            </a:pPr>
            <a:endParaRPr lang="en-US" dirty="0"/>
          </a:p>
          <a:p>
            <a:pPr marL="0" indent="0">
              <a:buNone/>
            </a:pPr>
            <a:endParaRPr lang="en-US" dirty="0"/>
          </a:p>
        </p:txBody>
      </p:sp>
      <p:pic>
        <p:nvPicPr>
          <p:cNvPr id="5" name="Picture 4" descr="QR Code">
            <a:extLst>
              <a:ext uri="{FF2B5EF4-FFF2-40B4-BE49-F238E27FC236}">
                <a16:creationId xmlns:a16="http://schemas.microsoft.com/office/drawing/2014/main" id="{DCFF16B3-2823-37F4-3536-271F0347902B}"/>
              </a:ext>
            </a:extLst>
          </p:cNvPr>
          <p:cNvPicPr>
            <a:picLocks noChangeAspect="1"/>
          </p:cNvPicPr>
          <p:nvPr/>
        </p:nvPicPr>
        <p:blipFill>
          <a:blip r:embed="rId3"/>
          <a:stretch>
            <a:fillRect/>
          </a:stretch>
        </p:blipFill>
        <p:spPr>
          <a:xfrm>
            <a:off x="9949541" y="240847"/>
            <a:ext cx="2001611" cy="2001611"/>
          </a:xfrm>
          <a:prstGeom prst="rect">
            <a:avLst/>
          </a:prstGeom>
        </p:spPr>
      </p:pic>
    </p:spTree>
    <p:extLst>
      <p:ext uri="{BB962C8B-B14F-4D97-AF65-F5344CB8AC3E}">
        <p14:creationId xmlns:p14="http://schemas.microsoft.com/office/powerpoint/2010/main" val="3055488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72970-3784-0DBE-BE14-23C138DEB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BD4D6B-25E0-4CCB-0AD6-03AA3570F409}"/>
              </a:ext>
            </a:extLst>
          </p:cNvPr>
          <p:cNvSpPr>
            <a:spLocks noGrp="1"/>
          </p:cNvSpPr>
          <p:nvPr>
            <p:ph type="title"/>
          </p:nvPr>
        </p:nvSpPr>
        <p:spPr/>
        <p:txBody>
          <a:bodyPr/>
          <a:lstStyle/>
          <a:p>
            <a:r>
              <a:rPr lang="en-US" dirty="0"/>
              <a:t>Elements of Responsible AI</a:t>
            </a:r>
          </a:p>
        </p:txBody>
      </p:sp>
      <p:sp>
        <p:nvSpPr>
          <p:cNvPr id="3" name="Content Placeholder 2">
            <a:extLst>
              <a:ext uri="{FF2B5EF4-FFF2-40B4-BE49-F238E27FC236}">
                <a16:creationId xmlns:a16="http://schemas.microsoft.com/office/drawing/2014/main" id="{EC449DD0-2523-CE3B-4C36-B425694B45BD}"/>
              </a:ext>
            </a:extLst>
          </p:cNvPr>
          <p:cNvSpPr>
            <a:spLocks noGrp="1"/>
          </p:cNvSpPr>
          <p:nvPr>
            <p:ph idx="1"/>
          </p:nvPr>
        </p:nvSpPr>
        <p:spPr>
          <a:xfrm>
            <a:off x="457200" y="1825625"/>
            <a:ext cx="5791200" cy="4667250"/>
          </a:xfrm>
        </p:spPr>
        <p:txBody>
          <a:bodyPr>
            <a:normAutofit/>
          </a:bodyPr>
          <a:lstStyle/>
          <a:p>
            <a:pPr marL="0" indent="0">
              <a:buNone/>
            </a:pPr>
            <a:r>
              <a:rPr lang="en-US" sz="2000" b="1" dirty="0"/>
              <a:t>Ethical Design and Bias Mitigation</a:t>
            </a:r>
            <a:endParaRPr lang="en-US" sz="2000" dirty="0"/>
          </a:p>
          <a:p>
            <a:r>
              <a:rPr lang="en-US" sz="2000" dirty="0"/>
              <a:t>Ensure AI systems are designed with fairness in mind by addressing potential biases in data and algorithms to avoid discriminatory outcomes.</a:t>
            </a:r>
          </a:p>
          <a:p>
            <a:pPr marL="0" indent="0">
              <a:spcBef>
                <a:spcPts val="1800"/>
              </a:spcBef>
              <a:buNone/>
            </a:pPr>
            <a:r>
              <a:rPr lang="en-US" sz="2000" b="1" dirty="0"/>
              <a:t>Transparency and Explainability</a:t>
            </a:r>
            <a:endParaRPr lang="en-US" sz="2000" dirty="0"/>
          </a:p>
          <a:p>
            <a:r>
              <a:rPr lang="en-US" sz="2000" dirty="0"/>
              <a:t>Develop AI models that can explain their decision-making processes, enabling users to understand and trust how outcomes are reached.</a:t>
            </a:r>
          </a:p>
          <a:p>
            <a:pPr marL="0" indent="0">
              <a:spcBef>
                <a:spcPts val="1800"/>
              </a:spcBef>
              <a:buNone/>
            </a:pPr>
            <a:r>
              <a:rPr lang="en-US" sz="2000" b="1" dirty="0"/>
              <a:t>Data Privacy Security</a:t>
            </a:r>
            <a:endParaRPr lang="en-US" sz="2000" dirty="0"/>
          </a:p>
          <a:p>
            <a:r>
              <a:rPr lang="en-US" sz="2000" dirty="0"/>
              <a:t>Prioritize user privacy by adhering to data protection regulations and implementing robust security measures to safeguard sensitive information.</a:t>
            </a:r>
          </a:p>
          <a:p>
            <a:endParaRPr lang="en-US" sz="2000" dirty="0"/>
          </a:p>
          <a:p>
            <a:pPr marL="0" indent="0">
              <a:buNone/>
            </a:pPr>
            <a:endParaRPr lang="en-US" sz="2000" dirty="0"/>
          </a:p>
          <a:p>
            <a:pPr marL="0" indent="0">
              <a:buNone/>
            </a:pPr>
            <a:endParaRPr lang="en-US" sz="2000" dirty="0"/>
          </a:p>
        </p:txBody>
      </p:sp>
      <p:pic>
        <p:nvPicPr>
          <p:cNvPr id="5" name="Picture 4" descr="QR code">
            <a:extLst>
              <a:ext uri="{FF2B5EF4-FFF2-40B4-BE49-F238E27FC236}">
                <a16:creationId xmlns:a16="http://schemas.microsoft.com/office/drawing/2014/main" id="{5B73C8D2-D98A-2EB1-38BE-AA502E03475E}"/>
              </a:ext>
            </a:extLst>
          </p:cNvPr>
          <p:cNvPicPr>
            <a:picLocks noChangeAspect="1"/>
          </p:cNvPicPr>
          <p:nvPr/>
        </p:nvPicPr>
        <p:blipFill>
          <a:blip r:embed="rId2"/>
          <a:stretch>
            <a:fillRect/>
          </a:stretch>
        </p:blipFill>
        <p:spPr>
          <a:xfrm>
            <a:off x="9949541" y="240847"/>
            <a:ext cx="2001611" cy="2001611"/>
          </a:xfrm>
          <a:prstGeom prst="rect">
            <a:avLst/>
          </a:prstGeom>
        </p:spPr>
      </p:pic>
      <p:sp>
        <p:nvSpPr>
          <p:cNvPr id="4" name="Content Placeholder 2">
            <a:extLst>
              <a:ext uri="{FF2B5EF4-FFF2-40B4-BE49-F238E27FC236}">
                <a16:creationId xmlns:a16="http://schemas.microsoft.com/office/drawing/2014/main" id="{6DC5484D-425C-5003-5963-27069D0A5508}"/>
              </a:ext>
            </a:extLst>
          </p:cNvPr>
          <p:cNvSpPr txBox="1">
            <a:spLocks/>
          </p:cNvSpPr>
          <p:nvPr/>
        </p:nvSpPr>
        <p:spPr>
          <a:xfrm>
            <a:off x="6498770" y="2366736"/>
            <a:ext cx="5083629" cy="41154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Accountability and Governance</a:t>
            </a:r>
            <a:endParaRPr lang="en-US" sz="2000" dirty="0"/>
          </a:p>
          <a:p>
            <a:r>
              <a:rPr lang="en-US" sz="2000" dirty="0"/>
              <a:t>Establish clear guidelines and accountability frameworks for developers and organizations to responsibly manage AI deployment and usage.</a:t>
            </a:r>
          </a:p>
          <a:p>
            <a:pPr marL="0" indent="0">
              <a:spcBef>
                <a:spcPts val="1800"/>
              </a:spcBef>
              <a:buNone/>
            </a:pPr>
            <a:r>
              <a:rPr lang="en-US" sz="2000" b="1" dirty="0"/>
              <a:t>Education</a:t>
            </a:r>
            <a:endParaRPr lang="en-US" sz="2000" dirty="0"/>
          </a:p>
          <a:p>
            <a:r>
              <a:rPr lang="en-US" sz="2000" dirty="0"/>
              <a:t>Develop comprehensive AI curricula and learning opportunities to equip students with the knowledge and ethical grounding necessary to design, deploy, and govern responsible AI systems.</a:t>
            </a:r>
          </a:p>
          <a:p>
            <a:pPr marL="0" indent="0">
              <a:buFont typeface="Arial" panose="020B0604020202020204" pitchFamily="34" charset="0"/>
              <a:buNone/>
            </a:pPr>
            <a:endParaRPr lang="en-US" sz="2000" dirty="0"/>
          </a:p>
          <a:p>
            <a:pPr marL="0" indent="0">
              <a:buFont typeface="Arial" panose="020B0604020202020204" pitchFamily="34" charset="0"/>
              <a:buNone/>
            </a:pPr>
            <a:endParaRPr lang="en-US" sz="2000" dirty="0"/>
          </a:p>
        </p:txBody>
      </p:sp>
    </p:spTree>
    <p:extLst>
      <p:ext uri="{BB962C8B-B14F-4D97-AF65-F5344CB8AC3E}">
        <p14:creationId xmlns:p14="http://schemas.microsoft.com/office/powerpoint/2010/main" val="3450696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A1F28-3A31-A95C-C1FB-166DBDC4A51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C86825-FF6F-1CF8-4610-EB20F2DA91CC}"/>
              </a:ext>
            </a:extLst>
          </p:cNvPr>
          <p:cNvSpPr>
            <a:spLocks noGrp="1"/>
          </p:cNvSpPr>
          <p:nvPr>
            <p:ph type="ctrTitle"/>
          </p:nvPr>
        </p:nvSpPr>
        <p:spPr>
          <a:xfrm>
            <a:off x="435429" y="2400300"/>
            <a:ext cx="11234057" cy="1387930"/>
          </a:xfrm>
        </p:spPr>
        <p:txBody>
          <a:bodyPr>
            <a:normAutofit/>
          </a:bodyPr>
          <a:lstStyle/>
          <a:p>
            <a:r>
              <a:rPr lang="en-US" sz="6000" dirty="0"/>
              <a:t>Student and Faculty AI Literacy</a:t>
            </a:r>
          </a:p>
        </p:txBody>
      </p:sp>
    </p:spTree>
    <p:extLst>
      <p:ext uri="{BB962C8B-B14F-4D97-AF65-F5344CB8AC3E}">
        <p14:creationId xmlns:p14="http://schemas.microsoft.com/office/powerpoint/2010/main" val="1660869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C2C1F-552A-570F-5ACC-094228015E3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FE3B8E7-53D4-B1B9-3823-47B7D3B732CD}"/>
              </a:ext>
            </a:extLst>
          </p:cNvPr>
          <p:cNvSpPr>
            <a:spLocks noGrp="1"/>
          </p:cNvSpPr>
          <p:nvPr>
            <p:ph type="title"/>
          </p:nvPr>
        </p:nvSpPr>
        <p:spPr>
          <a:xfrm>
            <a:off x="1550021" y="365125"/>
            <a:ext cx="10437540" cy="1325563"/>
          </a:xfrm>
        </p:spPr>
        <p:txBody>
          <a:bodyPr>
            <a:noAutofit/>
          </a:bodyPr>
          <a:lstStyle/>
          <a:p>
            <a:pPr algn="ctr"/>
            <a:r>
              <a:rPr lang="en-US" sz="3600" dirty="0"/>
              <a:t>General Education Requirement</a:t>
            </a:r>
            <a:br>
              <a:rPr lang="en-US" sz="3600" dirty="0"/>
            </a:br>
            <a:r>
              <a:rPr lang="en-US" sz="3600" dirty="0"/>
              <a:t>Information Literacy Competency</a:t>
            </a:r>
          </a:p>
        </p:txBody>
      </p:sp>
      <p:sp>
        <p:nvSpPr>
          <p:cNvPr id="6" name="Content Placeholder 4">
            <a:extLst>
              <a:ext uri="{FF2B5EF4-FFF2-40B4-BE49-F238E27FC236}">
                <a16:creationId xmlns:a16="http://schemas.microsoft.com/office/drawing/2014/main" id="{024DBB8B-37CA-CDC7-70A4-9FFAC02DA338}"/>
              </a:ext>
            </a:extLst>
          </p:cNvPr>
          <p:cNvSpPr txBox="1">
            <a:spLocks/>
          </p:cNvSpPr>
          <p:nvPr/>
        </p:nvSpPr>
        <p:spPr>
          <a:xfrm>
            <a:off x="838200" y="2352907"/>
            <a:ext cx="10515600" cy="3884607"/>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(Revised, Effective Fall 2026)</a:t>
            </a:r>
            <a:endParaRPr lang="en-US" dirty="0"/>
          </a:p>
          <a:p>
            <a:pPr marL="0" indent="0">
              <a:buNone/>
            </a:pPr>
            <a:r>
              <a:rPr lang="en-US" dirty="0"/>
              <a:t>Students will</a:t>
            </a:r>
          </a:p>
          <a:p>
            <a:pPr lvl="0"/>
            <a:r>
              <a:rPr lang="en-US" dirty="0"/>
              <a:t>locate information effectively using tools appropriate to their need and discipline;</a:t>
            </a:r>
          </a:p>
          <a:p>
            <a:pPr lvl="0"/>
            <a:r>
              <a:rPr lang="en-US" dirty="0"/>
              <a:t>evaluate information </a:t>
            </a:r>
            <a:r>
              <a:rPr lang="en-US" dirty="0">
                <a:highlight>
                  <a:srgbClr val="FFFF00"/>
                </a:highlight>
              </a:rPr>
              <a:t>from a variety of sources </a:t>
            </a:r>
            <a:r>
              <a:rPr lang="en-US" dirty="0"/>
              <a:t>with an awareness of authority, validity, bias, and </a:t>
            </a:r>
            <a:r>
              <a:rPr lang="en-US" dirty="0">
                <a:highlight>
                  <a:srgbClr val="FFFF00"/>
                </a:highlight>
              </a:rPr>
              <a:t>origin</a:t>
            </a:r>
            <a:r>
              <a:rPr lang="en-US" dirty="0"/>
              <a:t>; and</a:t>
            </a:r>
          </a:p>
          <a:p>
            <a:pPr lvl="0"/>
            <a:r>
              <a:rPr lang="en-US" dirty="0"/>
              <a:t>demonstrate an understanding of the ethical dimensions of information use, creation, and dissemination, </a:t>
            </a:r>
            <a:r>
              <a:rPr lang="en-US" dirty="0">
                <a:highlight>
                  <a:srgbClr val="FFFF00"/>
                </a:highlight>
              </a:rPr>
              <a:t>whether from traditional sources or emerging technologies, such as artificial intelligence</a:t>
            </a:r>
            <a:r>
              <a:rPr lang="en-US" dirty="0"/>
              <a:t>.</a:t>
            </a:r>
          </a:p>
          <a:p>
            <a:pPr marL="0" indent="0">
              <a:buNone/>
            </a:pPr>
            <a:endParaRPr lang="en-US" b="1" dirty="0"/>
          </a:p>
          <a:p>
            <a:pPr marL="0" indent="0">
              <a:buNone/>
            </a:pPr>
            <a:r>
              <a:rPr lang="en-US" b="1" dirty="0"/>
              <a:t>Guidance</a:t>
            </a:r>
            <a:endParaRPr lang="en-US" dirty="0"/>
          </a:p>
          <a:p>
            <a:r>
              <a:rPr lang="en-US" i="1" dirty="0"/>
              <a:t>Students need to acquire information literacy appropriate to the demands of the 21</a:t>
            </a:r>
            <a:r>
              <a:rPr lang="en-US" i="1" baseline="30000" dirty="0"/>
              <a:t>st</a:t>
            </a:r>
            <a:r>
              <a:rPr lang="en-US" i="1" dirty="0"/>
              <a:t> century, which includes applying all three learning outcomes of this core competency to various sources of information</a:t>
            </a:r>
            <a:r>
              <a:rPr lang="en-US" i="1" dirty="0">
                <a:highlight>
                  <a:srgbClr val="FFFF00"/>
                </a:highlight>
              </a:rPr>
              <a:t>, including emerging technologies, such as artificial intelligence</a:t>
            </a:r>
            <a:r>
              <a:rPr lang="en-US" i="1" dirty="0"/>
              <a:t>.</a:t>
            </a: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00407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192C72-813C-81B7-4B57-DED3B04BB548}"/>
              </a:ext>
            </a:extLst>
          </p:cNvPr>
          <p:cNvSpPr>
            <a:spLocks noGrp="1"/>
          </p:cNvSpPr>
          <p:nvPr>
            <p:ph type="title"/>
          </p:nvPr>
        </p:nvSpPr>
        <p:spPr>
          <a:xfrm>
            <a:off x="1550021" y="365125"/>
            <a:ext cx="10437540" cy="1325563"/>
          </a:xfrm>
        </p:spPr>
        <p:txBody>
          <a:bodyPr>
            <a:noAutofit/>
          </a:bodyPr>
          <a:lstStyle/>
          <a:p>
            <a:pPr algn="ctr"/>
            <a:r>
              <a:rPr lang="en-US" sz="3600" i="1" dirty="0"/>
              <a:t>“Before faculty can help students to be AI literate and use AI responsibly, they have to be AI literate.”</a:t>
            </a:r>
          </a:p>
        </p:txBody>
      </p:sp>
      <p:sp>
        <p:nvSpPr>
          <p:cNvPr id="6" name="Content Placeholder 4">
            <a:extLst>
              <a:ext uri="{FF2B5EF4-FFF2-40B4-BE49-F238E27FC236}">
                <a16:creationId xmlns:a16="http://schemas.microsoft.com/office/drawing/2014/main" id="{37C07B9C-DF3F-5483-5E0F-EC3F5E591287}"/>
              </a:ext>
            </a:extLst>
          </p:cNvPr>
          <p:cNvSpPr txBox="1">
            <a:spLocks/>
          </p:cNvSpPr>
          <p:nvPr/>
        </p:nvSpPr>
        <p:spPr>
          <a:xfrm>
            <a:off x="368968" y="2376970"/>
            <a:ext cx="9857875" cy="38846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What does this mean - what do faculty need to know and what should they be thinking about in order to effectively guide and prepare students for the responsible use of AI for the Public Good?</a:t>
            </a:r>
          </a:p>
          <a:p>
            <a:pPr marL="0" indent="0">
              <a:buFont typeface="Arial" panose="020B0604020202020204" pitchFamily="34" charset="0"/>
              <a:buNone/>
            </a:pPr>
            <a:r>
              <a:rPr lang="en-US" dirty="0"/>
              <a:t>Faculty are thinking about this in two area:</a:t>
            </a:r>
          </a:p>
          <a:p>
            <a:pPr>
              <a:buFontTx/>
              <a:buChar char="-"/>
            </a:pPr>
            <a:r>
              <a:rPr lang="en-US" dirty="0"/>
              <a:t>Integrating AI into course content/curriculum</a:t>
            </a:r>
          </a:p>
          <a:p>
            <a:pPr>
              <a:buFontTx/>
              <a:buChar char="-"/>
            </a:pPr>
            <a:r>
              <a:rPr lang="en-US" dirty="0"/>
              <a:t>Student use of AI tools in their coursework (general and discipline-specific)</a:t>
            </a:r>
          </a:p>
          <a:p>
            <a:pPr marL="0" indent="0">
              <a:spcBef>
                <a:spcPts val="2400"/>
              </a:spcBef>
              <a:buNone/>
            </a:pPr>
            <a:r>
              <a:rPr lang="en-US" i="1" dirty="0"/>
              <a:t>See </a:t>
            </a:r>
            <a:r>
              <a:rPr lang="en-US" i="1" dirty="0">
                <a:hlinkClick r:id="rId2"/>
              </a:rPr>
              <a:t>resources to support faculty </a:t>
            </a:r>
            <a:r>
              <a:rPr lang="en-US" i="1" dirty="0"/>
              <a:t>with AI in Teaching and Learning</a:t>
            </a:r>
          </a:p>
          <a:p>
            <a:pPr marL="0" indent="0">
              <a:buFont typeface="Arial" panose="020B0604020202020204" pitchFamily="34" charset="0"/>
              <a:buNone/>
            </a:pPr>
            <a:endParaRPr lang="en-US" dirty="0"/>
          </a:p>
        </p:txBody>
      </p:sp>
      <p:pic>
        <p:nvPicPr>
          <p:cNvPr id="3" name="Picture 2" descr="QR Code">
            <a:extLst>
              <a:ext uri="{FF2B5EF4-FFF2-40B4-BE49-F238E27FC236}">
                <a16:creationId xmlns:a16="http://schemas.microsoft.com/office/drawing/2014/main" id="{E27A505F-C995-0BE2-73C9-78221AA386CF}"/>
              </a:ext>
            </a:extLst>
          </p:cNvPr>
          <p:cNvPicPr>
            <a:picLocks noChangeAspect="1"/>
          </p:cNvPicPr>
          <p:nvPr/>
        </p:nvPicPr>
        <p:blipFill>
          <a:blip r:embed="rId3"/>
          <a:stretch>
            <a:fillRect/>
          </a:stretch>
        </p:blipFill>
        <p:spPr>
          <a:xfrm>
            <a:off x="10226843" y="2915653"/>
            <a:ext cx="1760718" cy="1760718"/>
          </a:xfrm>
          <a:prstGeom prst="rect">
            <a:avLst/>
          </a:prstGeom>
        </p:spPr>
      </p:pic>
    </p:spTree>
    <p:extLst>
      <p:ext uri="{BB962C8B-B14F-4D97-AF65-F5344CB8AC3E}">
        <p14:creationId xmlns:p14="http://schemas.microsoft.com/office/powerpoint/2010/main" val="2957054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F5EF2-7EEB-A006-8F76-F032C86E3F3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2C6211-EF85-B6E3-9712-A207BD7E59C0}"/>
              </a:ext>
            </a:extLst>
          </p:cNvPr>
          <p:cNvSpPr>
            <a:spLocks noGrp="1"/>
          </p:cNvSpPr>
          <p:nvPr>
            <p:ph type="ctrTitle"/>
          </p:nvPr>
        </p:nvSpPr>
        <p:spPr>
          <a:xfrm>
            <a:off x="435429" y="2400300"/>
            <a:ext cx="11234057" cy="1387930"/>
          </a:xfrm>
        </p:spPr>
        <p:txBody>
          <a:bodyPr>
            <a:normAutofit fontScale="90000"/>
          </a:bodyPr>
          <a:lstStyle/>
          <a:p>
            <a:r>
              <a:rPr lang="en-US" sz="6000" dirty="0"/>
              <a:t>Faculty Advisory Council on Teaching and Technology (FACT2)</a:t>
            </a:r>
          </a:p>
        </p:txBody>
      </p:sp>
    </p:spTree>
    <p:extLst>
      <p:ext uri="{BB962C8B-B14F-4D97-AF65-F5344CB8AC3E}">
        <p14:creationId xmlns:p14="http://schemas.microsoft.com/office/powerpoint/2010/main" val="1051632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981E5-FED6-D238-CC3D-54363F5EE9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8DFFA6-6FFA-D6DA-7740-81BB3F3AD20B}"/>
              </a:ext>
            </a:extLst>
          </p:cNvPr>
          <p:cNvSpPr>
            <a:spLocks noGrp="1"/>
          </p:cNvSpPr>
          <p:nvPr>
            <p:ph type="title"/>
          </p:nvPr>
        </p:nvSpPr>
        <p:spPr>
          <a:xfrm>
            <a:off x="1863524" y="365125"/>
            <a:ext cx="8134718" cy="1325563"/>
          </a:xfrm>
        </p:spPr>
        <p:txBody>
          <a:bodyPr>
            <a:normAutofit/>
          </a:bodyPr>
          <a:lstStyle/>
          <a:p>
            <a:r>
              <a:rPr lang="en-US" sz="4000" dirty="0"/>
              <a:t>General Faculty Awareness/Guidance</a:t>
            </a:r>
          </a:p>
        </p:txBody>
      </p:sp>
      <p:sp>
        <p:nvSpPr>
          <p:cNvPr id="3" name="Content Placeholder 2">
            <a:extLst>
              <a:ext uri="{FF2B5EF4-FFF2-40B4-BE49-F238E27FC236}">
                <a16:creationId xmlns:a16="http://schemas.microsoft.com/office/drawing/2014/main" id="{57391DF8-FB75-4BEA-C9C8-EF2061233488}"/>
              </a:ext>
            </a:extLst>
          </p:cNvPr>
          <p:cNvSpPr>
            <a:spLocks noGrp="1"/>
          </p:cNvSpPr>
          <p:nvPr>
            <p:ph idx="1"/>
          </p:nvPr>
        </p:nvSpPr>
        <p:spPr>
          <a:xfrm>
            <a:off x="838200" y="2352675"/>
            <a:ext cx="7870371" cy="3824287"/>
          </a:xfrm>
        </p:spPr>
        <p:txBody>
          <a:bodyPr>
            <a:normAutofit fontScale="92500"/>
          </a:bodyPr>
          <a:lstStyle/>
          <a:p>
            <a:pPr marL="0" indent="0">
              <a:buNone/>
            </a:pPr>
            <a:r>
              <a:rPr lang="en-US" sz="3200" dirty="0">
                <a:hlinkClick r:id="rId2"/>
              </a:rPr>
              <a:t>FACT2 Guide to Optimizing AI </a:t>
            </a:r>
            <a:r>
              <a:rPr lang="en-US" sz="3200" dirty="0"/>
              <a:t>– v2 (Aug 2024)</a:t>
            </a:r>
          </a:p>
          <a:p>
            <a:r>
              <a:rPr lang="en-US" sz="3200" dirty="0"/>
              <a:t>Policy Considerations in Teaching and Learning</a:t>
            </a:r>
          </a:p>
          <a:p>
            <a:pPr lvl="1"/>
            <a:r>
              <a:rPr lang="en-US" sz="2800" dirty="0"/>
              <a:t>Syllabus statements</a:t>
            </a:r>
          </a:p>
          <a:p>
            <a:r>
              <a:rPr lang="en-US" sz="3200" dirty="0"/>
              <a:t>AI in Course Development and Assessment</a:t>
            </a:r>
          </a:p>
          <a:p>
            <a:r>
              <a:rPr lang="en-US" sz="3200" dirty="0"/>
              <a:t>AI in Student Research and Creative Works</a:t>
            </a:r>
          </a:p>
          <a:p>
            <a:r>
              <a:rPr lang="en-US" sz="3200" dirty="0"/>
              <a:t>Evaluating AI Tools in Higher Education</a:t>
            </a:r>
          </a:p>
          <a:p>
            <a:r>
              <a:rPr lang="en-US" sz="3200" dirty="0"/>
              <a:t>A Brief History of AI</a:t>
            </a:r>
          </a:p>
          <a:p>
            <a:pPr marL="0" indent="0">
              <a:buNone/>
            </a:pPr>
            <a:endParaRPr lang="en-US" sz="3200" dirty="0"/>
          </a:p>
          <a:p>
            <a:pPr marL="0" indent="0">
              <a:buNone/>
            </a:pPr>
            <a:endParaRPr lang="en-US" sz="3200" dirty="0"/>
          </a:p>
        </p:txBody>
      </p:sp>
      <p:pic>
        <p:nvPicPr>
          <p:cNvPr id="5" name="Picture 4" descr="QR Code">
            <a:extLst>
              <a:ext uri="{FF2B5EF4-FFF2-40B4-BE49-F238E27FC236}">
                <a16:creationId xmlns:a16="http://schemas.microsoft.com/office/drawing/2014/main" id="{9BCB7A65-4603-9D8A-1579-4CE40D5C4E43}"/>
              </a:ext>
            </a:extLst>
          </p:cNvPr>
          <p:cNvPicPr>
            <a:picLocks noChangeAspect="1"/>
          </p:cNvPicPr>
          <p:nvPr/>
        </p:nvPicPr>
        <p:blipFill>
          <a:blip r:embed="rId3"/>
          <a:stretch>
            <a:fillRect/>
          </a:stretch>
        </p:blipFill>
        <p:spPr>
          <a:xfrm>
            <a:off x="9895114" y="219076"/>
            <a:ext cx="2133600" cy="2133600"/>
          </a:xfrm>
          <a:prstGeom prst="rect">
            <a:avLst/>
          </a:prstGeom>
        </p:spPr>
      </p:pic>
      <p:pic>
        <p:nvPicPr>
          <p:cNvPr id="1026" name="Picture 2" descr="Cover image for Optimizing AI in Higher Education: SUNY FACT² Guide, Second Edition">
            <a:extLst>
              <a:ext uri="{FF2B5EF4-FFF2-40B4-BE49-F238E27FC236}">
                <a16:creationId xmlns:a16="http://schemas.microsoft.com/office/drawing/2014/main" id="{29181218-FC7A-A5B1-7397-D1DA66C40B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2419" y="2522043"/>
            <a:ext cx="2646438" cy="3485553"/>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63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A7B85-7C7E-9E02-864B-8381381A2CD5}"/>
              </a:ext>
            </a:extLst>
          </p:cNvPr>
          <p:cNvSpPr>
            <a:spLocks noGrp="1"/>
          </p:cNvSpPr>
          <p:nvPr>
            <p:ph type="title"/>
          </p:nvPr>
        </p:nvSpPr>
        <p:spPr>
          <a:xfrm>
            <a:off x="1863524" y="365125"/>
            <a:ext cx="7930181" cy="1325563"/>
          </a:xfrm>
        </p:spPr>
        <p:txBody>
          <a:bodyPr>
            <a:normAutofit fontScale="90000"/>
          </a:bodyPr>
          <a:lstStyle/>
          <a:p>
            <a:r>
              <a:rPr lang="en-US" dirty="0"/>
              <a:t>Faculty Use of AI</a:t>
            </a:r>
            <a:br>
              <a:rPr lang="en-US" dirty="0"/>
            </a:br>
            <a:r>
              <a:rPr lang="en-US" dirty="0"/>
              <a:t>Considerations and Best Practices</a:t>
            </a:r>
          </a:p>
        </p:txBody>
      </p:sp>
      <p:sp>
        <p:nvSpPr>
          <p:cNvPr id="3" name="Content Placeholder 2">
            <a:extLst>
              <a:ext uri="{FF2B5EF4-FFF2-40B4-BE49-F238E27FC236}">
                <a16:creationId xmlns:a16="http://schemas.microsoft.com/office/drawing/2014/main" id="{1B47FA61-8D37-2F77-BED2-88F1B4197490}"/>
              </a:ext>
            </a:extLst>
          </p:cNvPr>
          <p:cNvSpPr>
            <a:spLocks noGrp="1"/>
          </p:cNvSpPr>
          <p:nvPr>
            <p:ph idx="1"/>
          </p:nvPr>
        </p:nvSpPr>
        <p:spPr>
          <a:xfrm>
            <a:off x="838200" y="2352675"/>
            <a:ext cx="8185177" cy="3824287"/>
          </a:xfrm>
        </p:spPr>
        <p:txBody>
          <a:bodyPr>
            <a:normAutofit/>
          </a:bodyPr>
          <a:lstStyle/>
          <a:p>
            <a:pPr marL="0" indent="0">
              <a:buNone/>
            </a:pPr>
            <a:r>
              <a:rPr lang="en-US" sz="3200" dirty="0">
                <a:hlinkClick r:id="rId2"/>
              </a:rPr>
              <a:t>FACT2 AI in Action Guide </a:t>
            </a:r>
            <a:r>
              <a:rPr lang="en-US" sz="3200" dirty="0"/>
              <a:t>(Dec 2025)</a:t>
            </a:r>
          </a:p>
          <a:p>
            <a:r>
              <a:rPr lang="en-US" sz="3200" dirty="0"/>
              <a:t>Considerations for Development of AI Policies and Guidelines</a:t>
            </a:r>
          </a:p>
          <a:p>
            <a:r>
              <a:rPr lang="en-US" sz="3200" dirty="0"/>
              <a:t>Evaluating AI Tools:  Framework and Illustration</a:t>
            </a:r>
          </a:p>
          <a:p>
            <a:r>
              <a:rPr lang="en-US" sz="3200" dirty="0"/>
              <a:t>Using AI Tutors</a:t>
            </a:r>
          </a:p>
          <a:p>
            <a:pPr marL="0" indent="0">
              <a:buNone/>
            </a:pPr>
            <a:endParaRPr lang="en-US" sz="3200" dirty="0"/>
          </a:p>
          <a:p>
            <a:pPr marL="0" indent="0">
              <a:buNone/>
            </a:pPr>
            <a:endParaRPr lang="en-US" sz="3200" dirty="0"/>
          </a:p>
        </p:txBody>
      </p:sp>
      <p:pic>
        <p:nvPicPr>
          <p:cNvPr id="5" name="Picture 4" descr="QR Code">
            <a:extLst>
              <a:ext uri="{FF2B5EF4-FFF2-40B4-BE49-F238E27FC236}">
                <a16:creationId xmlns:a16="http://schemas.microsoft.com/office/drawing/2014/main" id="{70A47846-3D7B-4A2C-E467-656ABBE7EFC4}"/>
              </a:ext>
            </a:extLst>
          </p:cNvPr>
          <p:cNvPicPr>
            <a:picLocks noChangeAspect="1"/>
          </p:cNvPicPr>
          <p:nvPr/>
        </p:nvPicPr>
        <p:blipFill>
          <a:blip r:embed="rId3"/>
          <a:stretch>
            <a:fillRect/>
          </a:stretch>
        </p:blipFill>
        <p:spPr>
          <a:xfrm>
            <a:off x="9895114" y="219076"/>
            <a:ext cx="2133600" cy="2133600"/>
          </a:xfrm>
          <a:prstGeom prst="rect">
            <a:avLst/>
          </a:prstGeom>
        </p:spPr>
      </p:pic>
      <p:pic>
        <p:nvPicPr>
          <p:cNvPr id="1028" name="Picture 4" descr="Cover image for AI in Action: A SUNY FACT2 Guide to Optimizing AI in Higher Education">
            <a:extLst>
              <a:ext uri="{FF2B5EF4-FFF2-40B4-BE49-F238E27FC236}">
                <a16:creationId xmlns:a16="http://schemas.microsoft.com/office/drawing/2014/main" id="{D8125F6A-E4D8-CEA4-104E-7116079C39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3377" y="2498725"/>
            <a:ext cx="2693960" cy="3486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423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AE458-9658-BF16-D4D9-A6E656B0E9C8}"/>
              </a:ext>
            </a:extLst>
          </p:cNvPr>
          <p:cNvSpPr>
            <a:spLocks noGrp="1"/>
          </p:cNvSpPr>
          <p:nvPr>
            <p:ph type="title"/>
          </p:nvPr>
        </p:nvSpPr>
        <p:spPr/>
        <p:txBody>
          <a:bodyPr/>
          <a:lstStyle/>
          <a:p>
            <a:r>
              <a:rPr lang="en-US" dirty="0"/>
              <a:t>Feedback on the Guides</a:t>
            </a:r>
          </a:p>
        </p:txBody>
      </p:sp>
      <p:sp>
        <p:nvSpPr>
          <p:cNvPr id="3" name="Content Placeholder 2">
            <a:extLst>
              <a:ext uri="{FF2B5EF4-FFF2-40B4-BE49-F238E27FC236}">
                <a16:creationId xmlns:a16="http://schemas.microsoft.com/office/drawing/2014/main" id="{A8351C30-6D78-0464-46A1-A7077AD8B4B4}"/>
              </a:ext>
            </a:extLst>
          </p:cNvPr>
          <p:cNvSpPr>
            <a:spLocks noGrp="1"/>
          </p:cNvSpPr>
          <p:nvPr>
            <p:ph idx="1"/>
          </p:nvPr>
        </p:nvSpPr>
        <p:spPr/>
        <p:txBody>
          <a:bodyPr>
            <a:normAutofit/>
          </a:bodyPr>
          <a:lstStyle/>
          <a:p>
            <a:pPr>
              <a:spcBef>
                <a:spcPts val="1200"/>
              </a:spcBef>
              <a:spcAft>
                <a:spcPts val="4200"/>
              </a:spcAft>
            </a:pPr>
            <a:r>
              <a:rPr lang="en-US" sz="4000" dirty="0"/>
              <a:t>Are you aware of the FACT2 Guides?</a:t>
            </a:r>
          </a:p>
          <a:p>
            <a:pPr>
              <a:spcBef>
                <a:spcPts val="1200"/>
              </a:spcBef>
              <a:spcAft>
                <a:spcPts val="4200"/>
              </a:spcAft>
            </a:pPr>
            <a:r>
              <a:rPr lang="en-US" sz="4000" dirty="0"/>
              <a:t>How have they been helpful?</a:t>
            </a:r>
          </a:p>
          <a:p>
            <a:r>
              <a:rPr lang="en-US" sz="4000" dirty="0"/>
              <a:t>What else would you like to see from the FACT2 Council to help faculty?</a:t>
            </a:r>
          </a:p>
        </p:txBody>
      </p:sp>
    </p:spTree>
    <p:extLst>
      <p:ext uri="{BB962C8B-B14F-4D97-AF65-F5344CB8AC3E}">
        <p14:creationId xmlns:p14="http://schemas.microsoft.com/office/powerpoint/2010/main" val="1709258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E4919-0A65-B7BB-06EE-0285CDEB7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A16482-219A-75D0-76A1-203EA66A305A}"/>
              </a:ext>
            </a:extLst>
          </p:cNvPr>
          <p:cNvSpPr>
            <a:spLocks noGrp="1"/>
          </p:cNvSpPr>
          <p:nvPr>
            <p:ph type="title"/>
          </p:nvPr>
        </p:nvSpPr>
        <p:spPr/>
        <p:txBody>
          <a:bodyPr/>
          <a:lstStyle/>
          <a:p>
            <a:r>
              <a:rPr lang="en-US" dirty="0"/>
              <a:t>Intersection of AI and Accessibility</a:t>
            </a:r>
          </a:p>
        </p:txBody>
      </p:sp>
      <p:sp>
        <p:nvSpPr>
          <p:cNvPr id="3" name="Content Placeholder 2">
            <a:extLst>
              <a:ext uri="{FF2B5EF4-FFF2-40B4-BE49-F238E27FC236}">
                <a16:creationId xmlns:a16="http://schemas.microsoft.com/office/drawing/2014/main" id="{D4A6442C-B614-B6C7-3F11-343C20A370F8}"/>
              </a:ext>
            </a:extLst>
          </p:cNvPr>
          <p:cNvSpPr>
            <a:spLocks noGrp="1"/>
          </p:cNvSpPr>
          <p:nvPr>
            <p:ph idx="1"/>
          </p:nvPr>
        </p:nvSpPr>
        <p:spPr>
          <a:xfrm>
            <a:off x="838200" y="2352675"/>
            <a:ext cx="10787743" cy="3824287"/>
          </a:xfrm>
        </p:spPr>
        <p:txBody>
          <a:bodyPr anchor="t">
            <a:normAutofit/>
          </a:bodyPr>
          <a:lstStyle/>
          <a:p>
            <a:pPr marL="0" indent="0">
              <a:buNone/>
            </a:pPr>
            <a:r>
              <a:rPr lang="en-US" sz="3200" dirty="0"/>
              <a:t>FACT2 AI Guide on AI and Accessibility – coming late Fall 2026</a:t>
            </a:r>
          </a:p>
          <a:p>
            <a:r>
              <a:rPr lang="en-US" sz="3200" dirty="0"/>
              <a:t>Considerations for where AI can help close accessibility gaps for students</a:t>
            </a:r>
          </a:p>
          <a:p>
            <a:r>
              <a:rPr lang="en-US" sz="3200" dirty="0"/>
              <a:t>Rubric for evaluation of AI tools for accessibility</a:t>
            </a:r>
          </a:p>
        </p:txBody>
      </p:sp>
    </p:spTree>
    <p:extLst>
      <p:ext uri="{BB962C8B-B14F-4D97-AF65-F5344CB8AC3E}">
        <p14:creationId xmlns:p14="http://schemas.microsoft.com/office/powerpoint/2010/main" val="785317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EF89F-5064-E3F0-7FAA-F0D8F797E164}"/>
              </a:ext>
            </a:extLst>
          </p:cNvPr>
          <p:cNvSpPr>
            <a:spLocks noGrp="1"/>
          </p:cNvSpPr>
          <p:nvPr>
            <p:ph type="title"/>
          </p:nvPr>
        </p:nvSpPr>
        <p:spPr/>
        <p:txBody>
          <a:bodyPr>
            <a:normAutofit/>
          </a:bodyPr>
          <a:lstStyle/>
          <a:p>
            <a:r>
              <a:rPr lang="en-US" sz="4000" dirty="0"/>
              <a:t>Proposed FACT2 Task groups for 2026-2027</a:t>
            </a:r>
          </a:p>
        </p:txBody>
      </p:sp>
      <p:sp>
        <p:nvSpPr>
          <p:cNvPr id="3" name="Content Placeholder 2">
            <a:extLst>
              <a:ext uri="{FF2B5EF4-FFF2-40B4-BE49-F238E27FC236}">
                <a16:creationId xmlns:a16="http://schemas.microsoft.com/office/drawing/2014/main" id="{5A8D5693-9218-C4DA-E6EE-0837919FDEA9}"/>
              </a:ext>
            </a:extLst>
          </p:cNvPr>
          <p:cNvSpPr>
            <a:spLocks noGrp="1"/>
          </p:cNvSpPr>
          <p:nvPr>
            <p:ph idx="1"/>
          </p:nvPr>
        </p:nvSpPr>
        <p:spPr/>
        <p:txBody>
          <a:bodyPr anchor="ctr">
            <a:normAutofit fontScale="92500" lnSpcReduction="10000"/>
          </a:bodyPr>
          <a:lstStyle/>
          <a:p>
            <a:pPr>
              <a:spcAft>
                <a:spcPts val="3600"/>
              </a:spcAft>
            </a:pPr>
            <a:r>
              <a:rPr lang="en-US" sz="4000" dirty="0"/>
              <a:t>Adapting Online Course Quality in Asynchronous Education</a:t>
            </a:r>
          </a:p>
          <a:p>
            <a:pPr>
              <a:spcAft>
                <a:spcPts val="3600"/>
              </a:spcAft>
            </a:pPr>
            <a:r>
              <a:rPr lang="en-US" sz="4000" dirty="0"/>
              <a:t>Writing Across the Curriculum in the AI Era</a:t>
            </a:r>
          </a:p>
          <a:p>
            <a:pPr>
              <a:spcAft>
                <a:spcPts val="4200"/>
              </a:spcAft>
            </a:pPr>
            <a:r>
              <a:rPr lang="en-US" sz="4000" dirty="0"/>
              <a:t>Discipline-specific AI Tools for Workforce Readiness</a:t>
            </a:r>
          </a:p>
          <a:p>
            <a:pPr marL="0" indent="0">
              <a:spcAft>
                <a:spcPts val="4200"/>
              </a:spcAft>
              <a:buNone/>
            </a:pPr>
            <a:r>
              <a:rPr lang="en-US" sz="3500" i="1" dirty="0"/>
              <a:t>Call for Participation will be shared widely soon</a:t>
            </a:r>
          </a:p>
        </p:txBody>
      </p:sp>
    </p:spTree>
    <p:extLst>
      <p:ext uri="{BB962C8B-B14F-4D97-AF65-F5344CB8AC3E}">
        <p14:creationId xmlns:p14="http://schemas.microsoft.com/office/powerpoint/2010/main" val="838668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B6DA0-E4CF-585E-C44F-BFC2268D0E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81FDCF5-00C8-B2B5-E84A-B1AB062CE903}"/>
              </a:ext>
            </a:extLst>
          </p:cNvPr>
          <p:cNvSpPr>
            <a:spLocks noGrp="1"/>
          </p:cNvSpPr>
          <p:nvPr>
            <p:ph type="ctrTitle"/>
          </p:nvPr>
        </p:nvSpPr>
        <p:spPr>
          <a:xfrm>
            <a:off x="435429" y="2400300"/>
            <a:ext cx="11234057" cy="1387930"/>
          </a:xfrm>
        </p:spPr>
        <p:txBody>
          <a:bodyPr>
            <a:normAutofit fontScale="90000"/>
          </a:bodyPr>
          <a:lstStyle/>
          <a:p>
            <a:r>
              <a:rPr lang="en-US" sz="6000" dirty="0"/>
              <a:t>System-wide Initiatives and Support for Faculty</a:t>
            </a:r>
          </a:p>
        </p:txBody>
      </p:sp>
    </p:spTree>
    <p:extLst>
      <p:ext uri="{BB962C8B-B14F-4D97-AF65-F5344CB8AC3E}">
        <p14:creationId xmlns:p14="http://schemas.microsoft.com/office/powerpoint/2010/main" val="1918524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D745DF-BE4D-22DB-BB63-34F738C00739}"/>
              </a:ext>
            </a:extLst>
          </p:cNvPr>
          <p:cNvSpPr>
            <a:spLocks noGrp="1"/>
          </p:cNvSpPr>
          <p:nvPr>
            <p:ph type="title"/>
          </p:nvPr>
        </p:nvSpPr>
        <p:spPr/>
        <p:txBody>
          <a:bodyPr/>
          <a:lstStyle/>
          <a:p>
            <a:r>
              <a:rPr lang="en-US" dirty="0"/>
              <a:t>AI for the Public Good  Fellows</a:t>
            </a:r>
          </a:p>
        </p:txBody>
      </p:sp>
      <p:sp>
        <p:nvSpPr>
          <p:cNvPr id="5" name="Content Placeholder 4">
            <a:extLst>
              <a:ext uri="{FF2B5EF4-FFF2-40B4-BE49-F238E27FC236}">
                <a16:creationId xmlns:a16="http://schemas.microsoft.com/office/drawing/2014/main" id="{4A9EE203-FE86-2D97-8CD0-0F2DE5CC58F3}"/>
              </a:ext>
            </a:extLst>
          </p:cNvPr>
          <p:cNvSpPr>
            <a:spLocks noGrp="1"/>
          </p:cNvSpPr>
          <p:nvPr>
            <p:ph idx="1"/>
          </p:nvPr>
        </p:nvSpPr>
        <p:spPr>
          <a:xfrm>
            <a:off x="838200" y="1970313"/>
            <a:ext cx="10515600" cy="4522562"/>
          </a:xfrm>
        </p:spPr>
        <p:txBody>
          <a:bodyPr>
            <a:normAutofit fontScale="77500" lnSpcReduction="20000"/>
          </a:bodyPr>
          <a:lstStyle/>
          <a:p>
            <a:pPr marL="228600" lvl="1">
              <a:spcBef>
                <a:spcPts val="1200"/>
              </a:spcBef>
            </a:pPr>
            <a:r>
              <a:rPr lang="en-US" sz="3600" dirty="0"/>
              <a:t>Focused on supporting General Education  requirement</a:t>
            </a:r>
          </a:p>
          <a:p>
            <a:pPr marL="228600" lvl="1">
              <a:spcBef>
                <a:spcPts val="1200"/>
              </a:spcBef>
            </a:pPr>
            <a:r>
              <a:rPr lang="en-US" sz="3600" dirty="0"/>
              <a:t>Offered </a:t>
            </a:r>
            <a:r>
              <a:rPr lang="en-US" sz="3600" dirty="0">
                <a:hlinkClick r:id="rId3"/>
              </a:rPr>
              <a:t>webinars </a:t>
            </a:r>
            <a:r>
              <a:rPr lang="en-US" sz="3600" dirty="0"/>
              <a:t>for faculty across the system to engage and hear what they are working on</a:t>
            </a:r>
          </a:p>
          <a:p>
            <a:pPr marL="228600" lvl="1">
              <a:spcBef>
                <a:spcPts val="1200"/>
              </a:spcBef>
            </a:pPr>
            <a:r>
              <a:rPr lang="en-US" sz="3600" dirty="0"/>
              <a:t>Hosted </a:t>
            </a:r>
            <a:r>
              <a:rPr lang="en-US" sz="3600" dirty="0">
                <a:hlinkClick r:id="rId4"/>
              </a:rPr>
              <a:t>AI Meet Ups </a:t>
            </a:r>
            <a:r>
              <a:rPr lang="en-US" sz="3600" dirty="0"/>
              <a:t>for more organic discussions/dialogue about AI </a:t>
            </a:r>
          </a:p>
          <a:p>
            <a:pPr marL="228600" lvl="1">
              <a:spcBef>
                <a:spcPts val="1200"/>
              </a:spcBef>
            </a:pPr>
            <a:r>
              <a:rPr lang="en-US" sz="3600" dirty="0"/>
              <a:t>Spoke with campuses and others who invited them to their meetings</a:t>
            </a:r>
          </a:p>
          <a:p>
            <a:pPr marL="228600" lvl="1">
              <a:spcBef>
                <a:spcPts val="1200"/>
              </a:spcBef>
            </a:pPr>
            <a:r>
              <a:rPr lang="en-US" sz="3600" dirty="0"/>
              <a:t>Served as a sounding board with faculty perspectives on everything we are doing related to AI</a:t>
            </a:r>
          </a:p>
          <a:p>
            <a:pPr marL="228600" lvl="1">
              <a:spcBef>
                <a:spcPts val="1200"/>
              </a:spcBef>
            </a:pPr>
            <a:r>
              <a:rPr lang="en-US" sz="3600" dirty="0"/>
              <a:t>Presented at the </a:t>
            </a:r>
            <a:r>
              <a:rPr lang="en-US" sz="3600" dirty="0">
                <a:hlinkClick r:id="rId5"/>
              </a:rPr>
              <a:t>SUNY General Education Conference </a:t>
            </a:r>
            <a:r>
              <a:rPr lang="en-US" sz="3600" dirty="0"/>
              <a:t>(April 9-10)</a:t>
            </a:r>
          </a:p>
          <a:p>
            <a:pPr marL="228600" lvl="1">
              <a:spcBef>
                <a:spcPts val="1200"/>
              </a:spcBef>
            </a:pPr>
            <a:r>
              <a:rPr lang="en-US" sz="3600" dirty="0"/>
              <a:t>Wealth of resources on the </a:t>
            </a:r>
            <a:r>
              <a:rPr lang="en-US" sz="3600" dirty="0">
                <a:hlinkClick r:id="rId6"/>
              </a:rPr>
              <a:t>AI Fellows website</a:t>
            </a:r>
            <a:endParaRPr lang="en-US" sz="3600" dirty="0"/>
          </a:p>
          <a:p>
            <a:pPr marL="228600" lvl="1">
              <a:spcBef>
                <a:spcPts val="1200"/>
              </a:spcBef>
            </a:pPr>
            <a:r>
              <a:rPr lang="en-US" sz="3600" dirty="0"/>
              <a:t>Cohort 2 launching in September 2026</a:t>
            </a:r>
          </a:p>
        </p:txBody>
      </p:sp>
      <p:pic>
        <p:nvPicPr>
          <p:cNvPr id="7" name="Picture 6" descr="QR Code">
            <a:extLst>
              <a:ext uri="{FF2B5EF4-FFF2-40B4-BE49-F238E27FC236}">
                <a16:creationId xmlns:a16="http://schemas.microsoft.com/office/drawing/2014/main" id="{C0EEA80C-F967-DCF7-AD86-B0BBAE5301C8}"/>
              </a:ext>
            </a:extLst>
          </p:cNvPr>
          <p:cNvPicPr>
            <a:picLocks noChangeAspect="1"/>
          </p:cNvPicPr>
          <p:nvPr/>
        </p:nvPicPr>
        <p:blipFill>
          <a:blip r:embed="rId7"/>
          <a:stretch>
            <a:fillRect/>
          </a:stretch>
        </p:blipFill>
        <p:spPr>
          <a:xfrm>
            <a:off x="10014856" y="229961"/>
            <a:ext cx="1903639" cy="1903639"/>
          </a:xfrm>
          <a:prstGeom prst="rect">
            <a:avLst/>
          </a:prstGeom>
        </p:spPr>
      </p:pic>
    </p:spTree>
    <p:extLst>
      <p:ext uri="{BB962C8B-B14F-4D97-AF65-F5344CB8AC3E}">
        <p14:creationId xmlns:p14="http://schemas.microsoft.com/office/powerpoint/2010/main" val="482723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28E4D-2BC2-B65B-1016-C2F536CDEB7A}"/>
              </a:ext>
            </a:extLst>
          </p:cNvPr>
          <p:cNvSpPr>
            <a:spLocks noGrp="1"/>
          </p:cNvSpPr>
          <p:nvPr>
            <p:ph type="title"/>
          </p:nvPr>
        </p:nvSpPr>
        <p:spPr/>
        <p:txBody>
          <a:bodyPr>
            <a:normAutofit/>
          </a:bodyPr>
          <a:lstStyle/>
          <a:p>
            <a:r>
              <a:rPr lang="en-US" dirty="0"/>
              <a:t>Open Educational Resources</a:t>
            </a:r>
            <a:br>
              <a:rPr lang="en-US" dirty="0"/>
            </a:br>
            <a:r>
              <a:rPr lang="en-US" dirty="0"/>
              <a:t> </a:t>
            </a:r>
            <a:r>
              <a:rPr lang="en-US" dirty="0">
                <a:hlinkClick r:id="rId2"/>
              </a:rPr>
              <a:t>(OER) Gateway Impact Grants</a:t>
            </a:r>
            <a:endParaRPr lang="en-US" dirty="0"/>
          </a:p>
        </p:txBody>
      </p:sp>
      <p:sp>
        <p:nvSpPr>
          <p:cNvPr id="3" name="Content Placeholder 2">
            <a:extLst>
              <a:ext uri="{FF2B5EF4-FFF2-40B4-BE49-F238E27FC236}">
                <a16:creationId xmlns:a16="http://schemas.microsoft.com/office/drawing/2014/main" id="{57CBDCC4-EDC1-159D-4B6A-6341E5911F2C}"/>
              </a:ext>
            </a:extLst>
          </p:cNvPr>
          <p:cNvSpPr>
            <a:spLocks noGrp="1"/>
          </p:cNvSpPr>
          <p:nvPr>
            <p:ph idx="1"/>
          </p:nvPr>
        </p:nvSpPr>
        <p:spPr>
          <a:xfrm>
            <a:off x="838200" y="1690689"/>
            <a:ext cx="10515600" cy="4486274"/>
          </a:xfrm>
        </p:spPr>
        <p:txBody>
          <a:bodyPr>
            <a:normAutofit fontScale="92500" lnSpcReduction="20000"/>
          </a:bodyPr>
          <a:lstStyle/>
          <a:p>
            <a:pPr marL="0" indent="0">
              <a:buNone/>
            </a:pPr>
            <a:r>
              <a:rPr lang="en-US" b="1" dirty="0"/>
              <a:t>Purpose:</a:t>
            </a:r>
          </a:p>
          <a:p>
            <a:r>
              <a:rPr lang="en-US" dirty="0"/>
              <a:t>Promote adoption and sustained use of high-quality, accessible Open Educational Resources (OER) in gateway courses in mathematics, English, biology, and chemistry</a:t>
            </a:r>
          </a:p>
          <a:p>
            <a:r>
              <a:rPr lang="en-US" dirty="0"/>
              <a:t>Fund scalable efforts to expand OER in gateway courses and improve student success and access.</a:t>
            </a:r>
          </a:p>
          <a:p>
            <a:pPr marL="0" indent="0">
              <a:spcBef>
                <a:spcPts val="2400"/>
              </a:spcBef>
              <a:buNone/>
            </a:pPr>
            <a:r>
              <a:rPr lang="en-US" b="1" dirty="0"/>
              <a:t>Supported activities include:</a:t>
            </a:r>
          </a:p>
          <a:p>
            <a:r>
              <a:rPr lang="en-US" dirty="0"/>
              <a:t>Multi-section course adoption or departmental implementation</a:t>
            </a:r>
          </a:p>
          <a:p>
            <a:r>
              <a:rPr lang="en-US" dirty="0"/>
              <a:t>Faculty engagement and capacity-building</a:t>
            </a:r>
          </a:p>
          <a:p>
            <a:r>
              <a:rPr lang="en-US" dirty="0"/>
              <a:t>Accessibility improvements</a:t>
            </a:r>
          </a:p>
          <a:p>
            <a:pPr marL="0" indent="0">
              <a:spcBef>
                <a:spcPts val="2400"/>
              </a:spcBef>
              <a:buNone/>
            </a:pPr>
            <a:r>
              <a:rPr lang="en-US" b="1" dirty="0"/>
              <a:t>Funding:  </a:t>
            </a:r>
            <a:r>
              <a:rPr lang="en-US" dirty="0"/>
              <a:t>Up to $20K and up to $40K</a:t>
            </a:r>
          </a:p>
          <a:p>
            <a:pPr marL="0" indent="0">
              <a:buNone/>
            </a:pPr>
            <a:endParaRPr lang="en-US" dirty="0"/>
          </a:p>
        </p:txBody>
      </p:sp>
      <p:pic>
        <p:nvPicPr>
          <p:cNvPr id="5" name="Picture 4" descr="QR Code">
            <a:extLst>
              <a:ext uri="{FF2B5EF4-FFF2-40B4-BE49-F238E27FC236}">
                <a16:creationId xmlns:a16="http://schemas.microsoft.com/office/drawing/2014/main" id="{41785608-B87E-7E5D-3B81-E287835C1428}"/>
              </a:ext>
            </a:extLst>
          </p:cNvPr>
          <p:cNvPicPr>
            <a:picLocks noChangeAspect="1"/>
          </p:cNvPicPr>
          <p:nvPr/>
        </p:nvPicPr>
        <p:blipFill>
          <a:blip r:embed="rId3"/>
          <a:stretch>
            <a:fillRect/>
          </a:stretch>
        </p:blipFill>
        <p:spPr>
          <a:xfrm>
            <a:off x="10481440" y="180811"/>
            <a:ext cx="1509877" cy="1509877"/>
          </a:xfrm>
          <a:prstGeom prst="rect">
            <a:avLst/>
          </a:prstGeom>
        </p:spPr>
      </p:pic>
    </p:spTree>
    <p:extLst>
      <p:ext uri="{BB962C8B-B14F-4D97-AF65-F5344CB8AC3E}">
        <p14:creationId xmlns:p14="http://schemas.microsoft.com/office/powerpoint/2010/main" val="3322520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3450-E5A6-E16F-4E46-94E316F50E6E}"/>
              </a:ext>
            </a:extLst>
          </p:cNvPr>
          <p:cNvSpPr>
            <a:spLocks noGrp="1"/>
          </p:cNvSpPr>
          <p:nvPr>
            <p:ph type="title"/>
          </p:nvPr>
        </p:nvSpPr>
        <p:spPr>
          <a:xfrm>
            <a:off x="1683050" y="244808"/>
            <a:ext cx="8194876" cy="1325563"/>
          </a:xfrm>
        </p:spPr>
        <p:txBody>
          <a:bodyPr/>
          <a:lstStyle/>
          <a:p>
            <a:r>
              <a:rPr lang="en-US" dirty="0">
                <a:hlinkClick r:id="rId2"/>
              </a:rPr>
              <a:t>SUNY Academic Innovation Grants</a:t>
            </a:r>
            <a:endParaRPr lang="en-US" dirty="0"/>
          </a:p>
        </p:txBody>
      </p:sp>
      <p:sp>
        <p:nvSpPr>
          <p:cNvPr id="3" name="Content Placeholder 2">
            <a:extLst>
              <a:ext uri="{FF2B5EF4-FFF2-40B4-BE49-F238E27FC236}">
                <a16:creationId xmlns:a16="http://schemas.microsoft.com/office/drawing/2014/main" id="{E7997ECC-49B3-74FC-A9A8-89B2F1679604}"/>
              </a:ext>
            </a:extLst>
          </p:cNvPr>
          <p:cNvSpPr>
            <a:spLocks noGrp="1"/>
          </p:cNvSpPr>
          <p:nvPr>
            <p:ph idx="1"/>
          </p:nvPr>
        </p:nvSpPr>
        <p:spPr>
          <a:xfrm>
            <a:off x="813816" y="1690688"/>
            <a:ext cx="10515600" cy="4486275"/>
          </a:xfrm>
        </p:spPr>
        <p:txBody>
          <a:bodyPr>
            <a:normAutofit fontScale="92500" lnSpcReduction="20000"/>
          </a:bodyPr>
          <a:lstStyle/>
          <a:p>
            <a:pPr>
              <a:lnSpc>
                <a:spcPct val="110000"/>
              </a:lnSpc>
              <a:spcBef>
                <a:spcPts val="1200"/>
              </a:spcBef>
            </a:pPr>
            <a:r>
              <a:rPr lang="en-US" dirty="0"/>
              <a:t>Focus on </a:t>
            </a:r>
            <a:r>
              <a:rPr lang="en-US" b="1" dirty="0"/>
              <a:t>AI, openness, and accessibility</a:t>
            </a:r>
            <a:r>
              <a:rPr lang="en-US" dirty="0"/>
              <a:t> to advance affordable, innovative, and equitable education across SUNY</a:t>
            </a:r>
          </a:p>
          <a:p>
            <a:pPr lvl="1">
              <a:lnSpc>
                <a:spcPct val="110000"/>
              </a:lnSpc>
              <a:spcBef>
                <a:spcPts val="1200"/>
              </a:spcBef>
            </a:pPr>
            <a:r>
              <a:rPr lang="en-US" sz="2200" b="1" dirty="0"/>
              <a:t>Use AI to enhance teaching and learning</a:t>
            </a:r>
            <a:r>
              <a:rPr lang="en-US" sz="2200" dirty="0"/>
              <a:t> through affordable, open, and flexible instructional approaches.</a:t>
            </a:r>
          </a:p>
          <a:p>
            <a:pPr lvl="1">
              <a:lnSpc>
                <a:spcPct val="110000"/>
              </a:lnSpc>
              <a:spcBef>
                <a:spcPts val="1200"/>
              </a:spcBef>
            </a:pPr>
            <a:r>
              <a:rPr lang="en-US" sz="2200" b="1" dirty="0"/>
              <a:t>Advance accessibility and equity</a:t>
            </a:r>
            <a:r>
              <a:rPr lang="en-US" sz="2200" dirty="0"/>
              <a:t> by reducing barriers for diverse learners.</a:t>
            </a:r>
          </a:p>
          <a:p>
            <a:pPr lvl="1">
              <a:lnSpc>
                <a:spcPct val="110000"/>
              </a:lnSpc>
              <a:spcBef>
                <a:spcPts val="1200"/>
              </a:spcBef>
            </a:pPr>
            <a:r>
              <a:rPr lang="en-US" sz="2200" b="1" dirty="0"/>
              <a:t>Foster collaboration and sustainability across SUNY</a:t>
            </a:r>
            <a:r>
              <a:rPr lang="en-US" sz="2200" dirty="0"/>
              <a:t> through innovative instructional models.</a:t>
            </a:r>
          </a:p>
          <a:p>
            <a:pPr>
              <a:lnSpc>
                <a:spcPct val="110000"/>
              </a:lnSpc>
              <a:spcBef>
                <a:spcPts val="1200"/>
              </a:spcBef>
            </a:pPr>
            <a:r>
              <a:rPr lang="en-US" dirty="0"/>
              <a:t>Competitive Grants for faculty and staff project teams</a:t>
            </a:r>
          </a:p>
          <a:p>
            <a:pPr>
              <a:lnSpc>
                <a:spcPct val="110000"/>
              </a:lnSpc>
              <a:spcBef>
                <a:spcPts val="1200"/>
              </a:spcBef>
            </a:pPr>
            <a:r>
              <a:rPr lang="en-US" dirty="0"/>
              <a:t>Over $1 million in funding annually for:</a:t>
            </a:r>
          </a:p>
          <a:p>
            <a:pPr lvl="1">
              <a:lnSpc>
                <a:spcPct val="110000"/>
              </a:lnSpc>
              <a:spcBef>
                <a:spcPts val="1200"/>
              </a:spcBef>
            </a:pPr>
            <a:r>
              <a:rPr lang="en-US" dirty="0"/>
              <a:t>Innovative Instruction Technology Grants</a:t>
            </a:r>
          </a:p>
          <a:p>
            <a:pPr lvl="1">
              <a:lnSpc>
                <a:spcPct val="110000"/>
              </a:lnSpc>
              <a:spcBef>
                <a:spcPts val="1200"/>
              </a:spcBef>
            </a:pPr>
            <a:r>
              <a:rPr lang="en-US" dirty="0"/>
              <a:t>Open Educational Resource (OER) Impact Grants</a:t>
            </a:r>
          </a:p>
          <a:p>
            <a:pPr>
              <a:lnSpc>
                <a:spcPct val="100000"/>
              </a:lnSpc>
              <a:spcBef>
                <a:spcPts val="1200"/>
              </a:spcBef>
            </a:pPr>
            <a:endParaRPr lang="en-US" dirty="0"/>
          </a:p>
          <a:p>
            <a:pPr>
              <a:lnSpc>
                <a:spcPct val="120000"/>
              </a:lnSpc>
              <a:spcBef>
                <a:spcPts val="1200"/>
              </a:spcBef>
            </a:pPr>
            <a:endParaRPr lang="en-US" dirty="0"/>
          </a:p>
        </p:txBody>
      </p:sp>
      <p:pic>
        <p:nvPicPr>
          <p:cNvPr id="6" name="Picture 5" descr="QR Code">
            <a:extLst>
              <a:ext uri="{FF2B5EF4-FFF2-40B4-BE49-F238E27FC236}">
                <a16:creationId xmlns:a16="http://schemas.microsoft.com/office/drawing/2014/main" id="{3D3B8DC8-9634-B601-04C3-89D21D8BE8A6}"/>
              </a:ext>
            </a:extLst>
          </p:cNvPr>
          <p:cNvPicPr>
            <a:picLocks noChangeAspect="1"/>
          </p:cNvPicPr>
          <p:nvPr/>
        </p:nvPicPr>
        <p:blipFill>
          <a:blip r:embed="rId3"/>
          <a:stretch>
            <a:fillRect/>
          </a:stretch>
        </p:blipFill>
        <p:spPr>
          <a:xfrm>
            <a:off x="10508950" y="172910"/>
            <a:ext cx="1469357" cy="1469357"/>
          </a:xfrm>
          <a:prstGeom prst="rect">
            <a:avLst/>
          </a:prstGeom>
        </p:spPr>
      </p:pic>
    </p:spTree>
    <p:extLst>
      <p:ext uri="{BB962C8B-B14F-4D97-AF65-F5344CB8AC3E}">
        <p14:creationId xmlns:p14="http://schemas.microsoft.com/office/powerpoint/2010/main" val="142898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D745DF-BE4D-22DB-BB63-34F738C00739}"/>
              </a:ext>
            </a:extLst>
          </p:cNvPr>
          <p:cNvSpPr>
            <a:spLocks noGrp="1"/>
          </p:cNvSpPr>
          <p:nvPr>
            <p:ph type="title"/>
          </p:nvPr>
        </p:nvSpPr>
        <p:spPr>
          <a:xfrm>
            <a:off x="1863524" y="365125"/>
            <a:ext cx="8086019" cy="1325563"/>
          </a:xfrm>
        </p:spPr>
        <p:txBody>
          <a:bodyPr/>
          <a:lstStyle/>
          <a:p>
            <a:r>
              <a:rPr lang="en-US" dirty="0">
                <a:hlinkClick r:id="rId3"/>
              </a:rPr>
              <a:t>AI Resources and Professional Development</a:t>
            </a:r>
            <a:endParaRPr lang="en-US" dirty="0"/>
          </a:p>
        </p:txBody>
      </p:sp>
      <p:sp>
        <p:nvSpPr>
          <p:cNvPr id="5" name="Content Placeholder 4">
            <a:extLst>
              <a:ext uri="{FF2B5EF4-FFF2-40B4-BE49-F238E27FC236}">
                <a16:creationId xmlns:a16="http://schemas.microsoft.com/office/drawing/2014/main" id="{4A9EE203-FE86-2D97-8CD0-0F2DE5CC58F3}"/>
              </a:ext>
            </a:extLst>
          </p:cNvPr>
          <p:cNvSpPr>
            <a:spLocks noGrp="1"/>
          </p:cNvSpPr>
          <p:nvPr>
            <p:ph idx="1"/>
          </p:nvPr>
        </p:nvSpPr>
        <p:spPr/>
        <p:txBody>
          <a:bodyPr>
            <a:normAutofit fontScale="85000" lnSpcReduction="20000"/>
          </a:bodyPr>
          <a:lstStyle/>
          <a:p>
            <a:pPr marL="228600" lvl="1">
              <a:spcBef>
                <a:spcPts val="1200"/>
              </a:spcBef>
            </a:pPr>
            <a:r>
              <a:rPr lang="en-US" sz="3600" dirty="0"/>
              <a:t>AI-Related “Tea for Teaching” Podcasts</a:t>
            </a:r>
          </a:p>
          <a:p>
            <a:pPr marL="228600" lvl="1">
              <a:spcBef>
                <a:spcPts val="1200"/>
              </a:spcBef>
            </a:pPr>
            <a:r>
              <a:rPr lang="en-US" sz="3600" dirty="0"/>
              <a:t>AI Policy Generator</a:t>
            </a:r>
          </a:p>
          <a:p>
            <a:pPr marL="228600" lvl="1">
              <a:spcBef>
                <a:spcPts val="1200"/>
              </a:spcBef>
            </a:pPr>
            <a:r>
              <a:rPr lang="en-US" sz="3600" dirty="0"/>
              <a:t>Google AI Certificates</a:t>
            </a:r>
          </a:p>
          <a:p>
            <a:pPr marL="228600" lvl="1">
              <a:spcBef>
                <a:spcPts val="1200"/>
              </a:spcBef>
            </a:pPr>
            <a:r>
              <a:rPr lang="en-US" sz="3600" dirty="0"/>
              <a:t>Microsoft CoPilot Resources</a:t>
            </a:r>
          </a:p>
          <a:p>
            <a:pPr marL="228600" lvl="1">
              <a:spcBef>
                <a:spcPts val="1200"/>
              </a:spcBef>
            </a:pPr>
            <a:r>
              <a:rPr lang="en-US" sz="3600" dirty="0"/>
              <a:t>AI Legal Institute at SUNY (ALIS)</a:t>
            </a:r>
          </a:p>
          <a:p>
            <a:pPr marL="228600" lvl="1">
              <a:spcBef>
                <a:spcPts val="1200"/>
              </a:spcBef>
            </a:pPr>
            <a:r>
              <a:rPr lang="en-US" sz="3600" dirty="0"/>
              <a:t>SUNY Online webinars</a:t>
            </a:r>
          </a:p>
          <a:p>
            <a:pPr marL="228600" lvl="1">
              <a:spcBef>
                <a:spcPts val="1200"/>
              </a:spcBef>
            </a:pPr>
            <a:r>
              <a:rPr lang="en-US" sz="3600" dirty="0"/>
              <a:t>FACT2 Guides, Symposia, and Webinars</a:t>
            </a:r>
          </a:p>
          <a:p>
            <a:pPr marL="228600" lvl="1">
              <a:spcBef>
                <a:spcPts val="1200"/>
              </a:spcBef>
            </a:pPr>
            <a:r>
              <a:rPr lang="en-US" sz="3600" dirty="0"/>
              <a:t>AI for Learning (AI4LN) Fellowship</a:t>
            </a:r>
          </a:p>
          <a:p>
            <a:pPr marL="228600" lvl="1">
              <a:spcBef>
                <a:spcPts val="1200"/>
              </a:spcBef>
            </a:pPr>
            <a:r>
              <a:rPr lang="en-US" sz="3600" dirty="0"/>
              <a:t>SUNY CPD Courses on AI</a:t>
            </a:r>
          </a:p>
        </p:txBody>
      </p:sp>
      <p:pic>
        <p:nvPicPr>
          <p:cNvPr id="3" name="Picture 2" descr="QR Code">
            <a:extLst>
              <a:ext uri="{FF2B5EF4-FFF2-40B4-BE49-F238E27FC236}">
                <a16:creationId xmlns:a16="http://schemas.microsoft.com/office/drawing/2014/main" id="{5AEBC7AA-3A17-0D29-37CD-DD45ADCFF65B}"/>
              </a:ext>
            </a:extLst>
          </p:cNvPr>
          <p:cNvPicPr>
            <a:picLocks noChangeAspect="1"/>
          </p:cNvPicPr>
          <p:nvPr/>
        </p:nvPicPr>
        <p:blipFill>
          <a:blip r:embed="rId4"/>
          <a:stretch>
            <a:fillRect/>
          </a:stretch>
        </p:blipFill>
        <p:spPr>
          <a:xfrm>
            <a:off x="10199914" y="208189"/>
            <a:ext cx="1827439" cy="1827439"/>
          </a:xfrm>
          <a:prstGeom prst="rect">
            <a:avLst/>
          </a:prstGeom>
        </p:spPr>
      </p:pic>
    </p:spTree>
    <p:extLst>
      <p:ext uri="{BB962C8B-B14F-4D97-AF65-F5344CB8AC3E}">
        <p14:creationId xmlns:p14="http://schemas.microsoft.com/office/powerpoint/2010/main" val="159198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70623-3D0C-D192-445A-824E6AB077AE}"/>
            </a:ext>
          </a:extLst>
        </p:cNvPr>
        <p:cNvGrpSpPr/>
        <p:nvPr/>
      </p:nvGrpSpPr>
      <p:grpSpPr>
        <a:xfrm>
          <a:off x="0" y="0"/>
          <a:ext cx="0" cy="0"/>
          <a:chOff x="0" y="0"/>
          <a:chExt cx="0" cy="0"/>
        </a:xfrm>
      </p:grpSpPr>
      <p:sp>
        <p:nvSpPr>
          <p:cNvPr id="6" name="object 6" descr="$PPTXTitle">
            <a:extLst>
              <a:ext uri="{FF2B5EF4-FFF2-40B4-BE49-F238E27FC236}">
                <a16:creationId xmlns:a16="http://schemas.microsoft.com/office/drawing/2014/main" id="{B7D672B0-F7F9-0C74-F4C2-7C9A6CD62DF3}"/>
              </a:ext>
            </a:extLst>
          </p:cNvPr>
          <p:cNvSpPr txBox="1">
            <a:spLocks noGrp="1"/>
          </p:cNvSpPr>
          <p:nvPr>
            <p:ph type="title"/>
          </p:nvPr>
        </p:nvSpPr>
        <p:spPr>
          <a:xfrm>
            <a:off x="1858025" y="482027"/>
            <a:ext cx="9479280" cy="856196"/>
          </a:xfrm>
          <a:prstGeom prst="rect">
            <a:avLst/>
          </a:prstGeom>
        </p:spPr>
        <p:txBody>
          <a:bodyPr vert="horz" wrap="square" lIns="0" tIns="12700" rIns="0" bIns="0" rtlCol="0" anchor="t">
            <a:spAutoFit/>
          </a:bodyPr>
          <a:lstStyle/>
          <a:p>
            <a:pPr marL="12700" marR="5080" indent="28575" algn="ctr">
              <a:lnSpc>
                <a:spcPct val="100699"/>
              </a:lnSpc>
              <a:spcBef>
                <a:spcPts val="100"/>
              </a:spcBef>
            </a:pPr>
            <a:r>
              <a:rPr lang="en-US" sz="2800" b="1" dirty="0">
                <a:solidFill>
                  <a:srgbClr val="002060"/>
                </a:solidFill>
              </a:rPr>
              <a:t>Digital Transformation Project</a:t>
            </a:r>
            <a:br>
              <a:rPr lang="en-US" sz="2800" b="1" dirty="0">
                <a:solidFill>
                  <a:srgbClr val="002060"/>
                </a:solidFill>
              </a:rPr>
            </a:br>
            <a:r>
              <a:rPr lang="en-US" sz="2800" b="1" dirty="0">
                <a:solidFill>
                  <a:srgbClr val="002060"/>
                </a:solidFill>
              </a:rPr>
              <a:t>Portfolio Progress &amp; Delivery Momentum</a:t>
            </a:r>
            <a:endParaRPr lang="en-US" sz="2800" b="1" dirty="0"/>
          </a:p>
        </p:txBody>
      </p:sp>
      <p:sp>
        <p:nvSpPr>
          <p:cNvPr id="81" name="object 81" descr="Table of project status">
            <a:extLst>
              <a:ext uri="{FF2B5EF4-FFF2-40B4-BE49-F238E27FC236}">
                <a16:creationId xmlns:a16="http://schemas.microsoft.com/office/drawing/2014/main" id="{B69A7D43-596D-E338-0D3B-DF55E85EF254}"/>
              </a:ext>
            </a:extLst>
          </p:cNvPr>
          <p:cNvSpPr/>
          <p:nvPr/>
        </p:nvSpPr>
        <p:spPr>
          <a:xfrm>
            <a:off x="11667743" y="137287"/>
            <a:ext cx="403225" cy="365760"/>
          </a:xfrm>
          <a:custGeom>
            <a:avLst/>
            <a:gdLst/>
            <a:ahLst/>
            <a:cxnLst/>
            <a:rect l="l" t="t" r="r" b="b"/>
            <a:pathLst>
              <a:path w="403225" h="365759">
                <a:moveTo>
                  <a:pt x="334263" y="262889"/>
                </a:moveTo>
                <a:lnTo>
                  <a:pt x="327659" y="262889"/>
                </a:lnTo>
                <a:lnTo>
                  <a:pt x="324992" y="265429"/>
                </a:lnTo>
                <a:lnTo>
                  <a:pt x="324357" y="266699"/>
                </a:lnTo>
                <a:lnTo>
                  <a:pt x="323976" y="266699"/>
                </a:lnTo>
                <a:lnTo>
                  <a:pt x="322452" y="267969"/>
                </a:lnTo>
                <a:lnTo>
                  <a:pt x="316737" y="274319"/>
                </a:lnTo>
                <a:lnTo>
                  <a:pt x="315975" y="274319"/>
                </a:lnTo>
                <a:lnTo>
                  <a:pt x="315340" y="275589"/>
                </a:lnTo>
                <a:lnTo>
                  <a:pt x="314451" y="275589"/>
                </a:lnTo>
                <a:lnTo>
                  <a:pt x="311150" y="279399"/>
                </a:lnTo>
                <a:lnTo>
                  <a:pt x="306958" y="283209"/>
                </a:lnTo>
                <a:lnTo>
                  <a:pt x="301878" y="288289"/>
                </a:lnTo>
                <a:lnTo>
                  <a:pt x="299974" y="289559"/>
                </a:lnTo>
                <a:lnTo>
                  <a:pt x="299974" y="293369"/>
                </a:lnTo>
                <a:lnTo>
                  <a:pt x="301625" y="294639"/>
                </a:lnTo>
                <a:lnTo>
                  <a:pt x="366775" y="363219"/>
                </a:lnTo>
                <a:lnTo>
                  <a:pt x="368680" y="365759"/>
                </a:lnTo>
                <a:lnTo>
                  <a:pt x="379856" y="365759"/>
                </a:lnTo>
                <a:lnTo>
                  <a:pt x="384301" y="364489"/>
                </a:lnTo>
                <a:lnTo>
                  <a:pt x="388874" y="361949"/>
                </a:lnTo>
                <a:lnTo>
                  <a:pt x="392937" y="358139"/>
                </a:lnTo>
                <a:lnTo>
                  <a:pt x="375157" y="358139"/>
                </a:lnTo>
                <a:lnTo>
                  <a:pt x="373887" y="356869"/>
                </a:lnTo>
                <a:lnTo>
                  <a:pt x="373633" y="356869"/>
                </a:lnTo>
                <a:lnTo>
                  <a:pt x="311657" y="292099"/>
                </a:lnTo>
                <a:lnTo>
                  <a:pt x="327786" y="275589"/>
                </a:lnTo>
                <a:lnTo>
                  <a:pt x="330961" y="273049"/>
                </a:lnTo>
                <a:lnTo>
                  <a:pt x="343344" y="273049"/>
                </a:lnTo>
                <a:lnTo>
                  <a:pt x="340486" y="270509"/>
                </a:lnTo>
                <a:lnTo>
                  <a:pt x="337438" y="266699"/>
                </a:lnTo>
                <a:lnTo>
                  <a:pt x="335279" y="264159"/>
                </a:lnTo>
                <a:lnTo>
                  <a:pt x="334263" y="262889"/>
                </a:lnTo>
                <a:close/>
              </a:path>
              <a:path w="403225" h="365759">
                <a:moveTo>
                  <a:pt x="343344" y="273049"/>
                </a:moveTo>
                <a:lnTo>
                  <a:pt x="330961" y="273049"/>
                </a:lnTo>
                <a:lnTo>
                  <a:pt x="333755" y="275589"/>
                </a:lnTo>
                <a:lnTo>
                  <a:pt x="339395" y="281939"/>
                </a:lnTo>
                <a:lnTo>
                  <a:pt x="350107" y="293369"/>
                </a:lnTo>
                <a:lnTo>
                  <a:pt x="367438" y="311149"/>
                </a:lnTo>
                <a:lnTo>
                  <a:pt x="393191" y="339089"/>
                </a:lnTo>
                <a:lnTo>
                  <a:pt x="393446" y="339089"/>
                </a:lnTo>
                <a:lnTo>
                  <a:pt x="392556" y="341629"/>
                </a:lnTo>
                <a:lnTo>
                  <a:pt x="391667" y="345439"/>
                </a:lnTo>
                <a:lnTo>
                  <a:pt x="389381" y="347979"/>
                </a:lnTo>
                <a:lnTo>
                  <a:pt x="386460" y="350519"/>
                </a:lnTo>
                <a:lnTo>
                  <a:pt x="383539" y="354329"/>
                </a:lnTo>
                <a:lnTo>
                  <a:pt x="380364" y="355599"/>
                </a:lnTo>
                <a:lnTo>
                  <a:pt x="377444" y="356869"/>
                </a:lnTo>
                <a:lnTo>
                  <a:pt x="375157" y="358139"/>
                </a:lnTo>
                <a:lnTo>
                  <a:pt x="392937" y="358139"/>
                </a:lnTo>
                <a:lnTo>
                  <a:pt x="396875" y="354329"/>
                </a:lnTo>
                <a:lnTo>
                  <a:pt x="399796" y="349249"/>
                </a:lnTo>
                <a:lnTo>
                  <a:pt x="401320" y="345439"/>
                </a:lnTo>
                <a:lnTo>
                  <a:pt x="403225" y="339089"/>
                </a:lnTo>
                <a:lnTo>
                  <a:pt x="402335" y="335279"/>
                </a:lnTo>
                <a:lnTo>
                  <a:pt x="399414" y="331469"/>
                </a:lnTo>
                <a:lnTo>
                  <a:pt x="346201" y="275589"/>
                </a:lnTo>
                <a:lnTo>
                  <a:pt x="343344" y="273049"/>
                </a:lnTo>
                <a:close/>
              </a:path>
              <a:path w="403225" h="365759">
                <a:moveTo>
                  <a:pt x="318261" y="256539"/>
                </a:moveTo>
                <a:lnTo>
                  <a:pt x="274065" y="256539"/>
                </a:lnTo>
                <a:lnTo>
                  <a:pt x="275716" y="257809"/>
                </a:lnTo>
                <a:lnTo>
                  <a:pt x="286003" y="269239"/>
                </a:lnTo>
                <a:lnTo>
                  <a:pt x="288925" y="271779"/>
                </a:lnTo>
                <a:lnTo>
                  <a:pt x="293370" y="276859"/>
                </a:lnTo>
                <a:lnTo>
                  <a:pt x="294258" y="278129"/>
                </a:lnTo>
                <a:lnTo>
                  <a:pt x="295275" y="278129"/>
                </a:lnTo>
                <a:lnTo>
                  <a:pt x="296163" y="279399"/>
                </a:lnTo>
                <a:lnTo>
                  <a:pt x="297814" y="279399"/>
                </a:lnTo>
                <a:lnTo>
                  <a:pt x="298576" y="278129"/>
                </a:lnTo>
                <a:lnTo>
                  <a:pt x="301371" y="275589"/>
                </a:lnTo>
                <a:lnTo>
                  <a:pt x="305942" y="271779"/>
                </a:lnTo>
                <a:lnTo>
                  <a:pt x="311023" y="266699"/>
                </a:lnTo>
                <a:lnTo>
                  <a:pt x="318388" y="259079"/>
                </a:lnTo>
                <a:lnTo>
                  <a:pt x="318897" y="259079"/>
                </a:lnTo>
                <a:lnTo>
                  <a:pt x="318897" y="257809"/>
                </a:lnTo>
                <a:lnTo>
                  <a:pt x="318388" y="257809"/>
                </a:lnTo>
                <a:lnTo>
                  <a:pt x="318261" y="256539"/>
                </a:lnTo>
                <a:close/>
              </a:path>
              <a:path w="403225" h="365759">
                <a:moveTo>
                  <a:pt x="382015" y="0"/>
                </a:moveTo>
                <a:lnTo>
                  <a:pt x="2158" y="0"/>
                </a:lnTo>
                <a:lnTo>
                  <a:pt x="0" y="2539"/>
                </a:lnTo>
                <a:lnTo>
                  <a:pt x="0" y="274319"/>
                </a:lnTo>
                <a:lnTo>
                  <a:pt x="2158" y="275589"/>
                </a:lnTo>
                <a:lnTo>
                  <a:pt x="189991" y="275589"/>
                </a:lnTo>
                <a:lnTo>
                  <a:pt x="176656" y="270509"/>
                </a:lnTo>
                <a:lnTo>
                  <a:pt x="170560" y="266699"/>
                </a:lnTo>
                <a:lnTo>
                  <a:pt x="9271" y="266699"/>
                </a:lnTo>
                <a:lnTo>
                  <a:pt x="9271" y="229869"/>
                </a:lnTo>
                <a:lnTo>
                  <a:pt x="18541" y="224789"/>
                </a:lnTo>
                <a:lnTo>
                  <a:pt x="29250" y="219709"/>
                </a:lnTo>
                <a:lnTo>
                  <a:pt x="9271" y="219709"/>
                </a:lnTo>
                <a:lnTo>
                  <a:pt x="9271" y="10159"/>
                </a:lnTo>
                <a:lnTo>
                  <a:pt x="384048" y="10159"/>
                </a:lnTo>
                <a:lnTo>
                  <a:pt x="384048" y="2539"/>
                </a:lnTo>
                <a:lnTo>
                  <a:pt x="382015" y="0"/>
                </a:lnTo>
                <a:close/>
              </a:path>
              <a:path w="403225" h="365759">
                <a:moveTo>
                  <a:pt x="272287" y="267969"/>
                </a:moveTo>
                <a:lnTo>
                  <a:pt x="267080" y="271779"/>
                </a:lnTo>
                <a:lnTo>
                  <a:pt x="261620" y="274319"/>
                </a:lnTo>
                <a:lnTo>
                  <a:pt x="256031" y="275589"/>
                </a:lnTo>
                <a:lnTo>
                  <a:pt x="279400" y="275589"/>
                </a:lnTo>
                <a:lnTo>
                  <a:pt x="272287" y="267969"/>
                </a:lnTo>
                <a:close/>
              </a:path>
              <a:path w="403225" h="365759">
                <a:moveTo>
                  <a:pt x="384048" y="45719"/>
                </a:moveTo>
                <a:lnTo>
                  <a:pt x="374776" y="45719"/>
                </a:lnTo>
                <a:lnTo>
                  <a:pt x="374776" y="266699"/>
                </a:lnTo>
                <a:lnTo>
                  <a:pt x="350265" y="266699"/>
                </a:lnTo>
                <a:lnTo>
                  <a:pt x="359028" y="275589"/>
                </a:lnTo>
                <a:lnTo>
                  <a:pt x="382015" y="275589"/>
                </a:lnTo>
                <a:lnTo>
                  <a:pt x="384048" y="274319"/>
                </a:lnTo>
                <a:lnTo>
                  <a:pt x="384048" y="45719"/>
                </a:lnTo>
                <a:close/>
              </a:path>
              <a:path w="403225" h="365759">
                <a:moveTo>
                  <a:pt x="231139" y="91439"/>
                </a:moveTo>
                <a:lnTo>
                  <a:pt x="218624" y="91439"/>
                </a:lnTo>
                <a:lnTo>
                  <a:pt x="206168" y="92709"/>
                </a:lnTo>
                <a:lnTo>
                  <a:pt x="169417" y="109219"/>
                </a:lnTo>
                <a:lnTo>
                  <a:pt x="164973" y="111759"/>
                </a:lnTo>
                <a:lnTo>
                  <a:pt x="160527" y="116839"/>
                </a:lnTo>
                <a:lnTo>
                  <a:pt x="159130" y="118109"/>
                </a:lnTo>
                <a:lnTo>
                  <a:pt x="157606" y="119379"/>
                </a:lnTo>
                <a:lnTo>
                  <a:pt x="156209" y="120650"/>
                </a:lnTo>
                <a:lnTo>
                  <a:pt x="151802" y="125729"/>
                </a:lnTo>
                <a:lnTo>
                  <a:pt x="147907" y="132079"/>
                </a:lnTo>
                <a:lnTo>
                  <a:pt x="144512" y="137159"/>
                </a:lnTo>
                <a:lnTo>
                  <a:pt x="141604" y="143509"/>
                </a:lnTo>
                <a:lnTo>
                  <a:pt x="138429" y="149859"/>
                </a:lnTo>
                <a:lnTo>
                  <a:pt x="136144" y="157479"/>
                </a:lnTo>
                <a:lnTo>
                  <a:pt x="134747" y="165100"/>
                </a:lnTo>
                <a:lnTo>
                  <a:pt x="134263" y="171450"/>
                </a:lnTo>
                <a:lnTo>
                  <a:pt x="134166" y="172719"/>
                </a:lnTo>
                <a:lnTo>
                  <a:pt x="134069" y="173989"/>
                </a:lnTo>
                <a:lnTo>
                  <a:pt x="133973" y="175259"/>
                </a:lnTo>
                <a:lnTo>
                  <a:pt x="133876" y="176529"/>
                </a:lnTo>
                <a:lnTo>
                  <a:pt x="133779" y="177800"/>
                </a:lnTo>
                <a:lnTo>
                  <a:pt x="133682" y="179069"/>
                </a:lnTo>
                <a:lnTo>
                  <a:pt x="133586" y="180339"/>
                </a:lnTo>
                <a:lnTo>
                  <a:pt x="133489" y="181609"/>
                </a:lnTo>
                <a:lnTo>
                  <a:pt x="133392" y="182879"/>
                </a:lnTo>
                <a:lnTo>
                  <a:pt x="133295" y="184150"/>
                </a:lnTo>
                <a:lnTo>
                  <a:pt x="144819" y="227329"/>
                </a:lnTo>
                <a:lnTo>
                  <a:pt x="162940" y="248919"/>
                </a:lnTo>
                <a:lnTo>
                  <a:pt x="167894" y="253999"/>
                </a:lnTo>
                <a:lnTo>
                  <a:pt x="207232" y="270509"/>
                </a:lnTo>
                <a:lnTo>
                  <a:pt x="223075" y="271779"/>
                </a:lnTo>
                <a:lnTo>
                  <a:pt x="238918" y="270509"/>
                </a:lnTo>
                <a:lnTo>
                  <a:pt x="254380" y="266699"/>
                </a:lnTo>
                <a:lnTo>
                  <a:pt x="260730" y="264159"/>
                </a:lnTo>
                <a:lnTo>
                  <a:pt x="266826" y="261619"/>
                </a:lnTo>
                <a:lnTo>
                  <a:pt x="223027" y="261619"/>
                </a:lnTo>
                <a:lnTo>
                  <a:pt x="211147" y="260349"/>
                </a:lnTo>
                <a:lnTo>
                  <a:pt x="173781" y="243839"/>
                </a:lnTo>
                <a:lnTo>
                  <a:pt x="144859" y="191769"/>
                </a:lnTo>
                <a:lnTo>
                  <a:pt x="144952" y="189229"/>
                </a:lnTo>
                <a:lnTo>
                  <a:pt x="145046" y="186689"/>
                </a:lnTo>
                <a:lnTo>
                  <a:pt x="145139" y="184150"/>
                </a:lnTo>
                <a:lnTo>
                  <a:pt x="145233" y="181609"/>
                </a:lnTo>
                <a:lnTo>
                  <a:pt x="145326" y="179069"/>
                </a:lnTo>
                <a:lnTo>
                  <a:pt x="145420" y="176529"/>
                </a:lnTo>
                <a:lnTo>
                  <a:pt x="145513" y="173989"/>
                </a:lnTo>
                <a:lnTo>
                  <a:pt x="145607" y="171450"/>
                </a:lnTo>
                <a:lnTo>
                  <a:pt x="145700" y="168909"/>
                </a:lnTo>
                <a:lnTo>
                  <a:pt x="145794" y="166369"/>
                </a:lnTo>
                <a:lnTo>
                  <a:pt x="154431" y="143509"/>
                </a:lnTo>
                <a:lnTo>
                  <a:pt x="156336" y="139700"/>
                </a:lnTo>
                <a:lnTo>
                  <a:pt x="158369" y="135889"/>
                </a:lnTo>
                <a:lnTo>
                  <a:pt x="160908" y="133350"/>
                </a:lnTo>
                <a:lnTo>
                  <a:pt x="163195" y="130809"/>
                </a:lnTo>
                <a:lnTo>
                  <a:pt x="165607" y="127000"/>
                </a:lnTo>
                <a:lnTo>
                  <a:pt x="168275" y="124459"/>
                </a:lnTo>
                <a:lnTo>
                  <a:pt x="173481" y="120650"/>
                </a:lnTo>
                <a:lnTo>
                  <a:pt x="178942" y="115569"/>
                </a:lnTo>
                <a:lnTo>
                  <a:pt x="184911" y="113029"/>
                </a:lnTo>
                <a:lnTo>
                  <a:pt x="195024" y="107950"/>
                </a:lnTo>
                <a:lnTo>
                  <a:pt x="205612" y="104139"/>
                </a:lnTo>
                <a:lnTo>
                  <a:pt x="216487" y="102869"/>
                </a:lnTo>
                <a:lnTo>
                  <a:pt x="267305" y="102869"/>
                </a:lnTo>
                <a:lnTo>
                  <a:pt x="255698" y="97789"/>
                </a:lnTo>
                <a:lnTo>
                  <a:pt x="243591" y="93979"/>
                </a:lnTo>
                <a:lnTo>
                  <a:pt x="231139" y="91439"/>
                </a:lnTo>
                <a:close/>
              </a:path>
              <a:path w="403225" h="365759">
                <a:moveTo>
                  <a:pt x="332358" y="261619"/>
                </a:moveTo>
                <a:lnTo>
                  <a:pt x="329819" y="261619"/>
                </a:lnTo>
                <a:lnTo>
                  <a:pt x="328549" y="262889"/>
                </a:lnTo>
                <a:lnTo>
                  <a:pt x="333375" y="262889"/>
                </a:lnTo>
                <a:lnTo>
                  <a:pt x="332358" y="261619"/>
                </a:lnTo>
                <a:close/>
              </a:path>
              <a:path w="403225" h="365759">
                <a:moveTo>
                  <a:pt x="267305" y="102869"/>
                </a:moveTo>
                <a:lnTo>
                  <a:pt x="227456" y="102869"/>
                </a:lnTo>
                <a:lnTo>
                  <a:pt x="238335" y="104139"/>
                </a:lnTo>
                <a:lnTo>
                  <a:pt x="248951" y="106679"/>
                </a:lnTo>
                <a:lnTo>
                  <a:pt x="259139" y="111759"/>
                </a:lnTo>
                <a:lnTo>
                  <a:pt x="268731" y="116839"/>
                </a:lnTo>
                <a:lnTo>
                  <a:pt x="271145" y="119379"/>
                </a:lnTo>
                <a:lnTo>
                  <a:pt x="273684" y="120650"/>
                </a:lnTo>
                <a:lnTo>
                  <a:pt x="275971" y="123189"/>
                </a:lnTo>
                <a:lnTo>
                  <a:pt x="277495" y="124459"/>
                </a:lnTo>
                <a:lnTo>
                  <a:pt x="280034" y="127000"/>
                </a:lnTo>
                <a:lnTo>
                  <a:pt x="280797" y="128269"/>
                </a:lnTo>
                <a:lnTo>
                  <a:pt x="281685" y="129539"/>
                </a:lnTo>
                <a:lnTo>
                  <a:pt x="282575" y="129539"/>
                </a:lnTo>
                <a:lnTo>
                  <a:pt x="296947" y="153669"/>
                </a:lnTo>
                <a:lnTo>
                  <a:pt x="302021" y="180339"/>
                </a:lnTo>
                <a:lnTo>
                  <a:pt x="297880" y="207009"/>
                </a:lnTo>
                <a:lnTo>
                  <a:pt x="284606" y="232409"/>
                </a:lnTo>
                <a:lnTo>
                  <a:pt x="282575" y="234949"/>
                </a:lnTo>
                <a:lnTo>
                  <a:pt x="275844" y="241299"/>
                </a:lnTo>
                <a:lnTo>
                  <a:pt x="273684" y="242569"/>
                </a:lnTo>
                <a:lnTo>
                  <a:pt x="271145" y="245109"/>
                </a:lnTo>
                <a:lnTo>
                  <a:pt x="234932" y="260349"/>
                </a:lnTo>
                <a:lnTo>
                  <a:pt x="223027" y="261619"/>
                </a:lnTo>
                <a:lnTo>
                  <a:pt x="266826" y="261619"/>
                </a:lnTo>
                <a:lnTo>
                  <a:pt x="273557" y="256539"/>
                </a:lnTo>
                <a:lnTo>
                  <a:pt x="318007" y="256539"/>
                </a:lnTo>
                <a:lnTo>
                  <a:pt x="296799" y="234949"/>
                </a:lnTo>
                <a:lnTo>
                  <a:pt x="309864" y="207009"/>
                </a:lnTo>
                <a:lnTo>
                  <a:pt x="313404" y="177800"/>
                </a:lnTo>
                <a:lnTo>
                  <a:pt x="307371" y="148589"/>
                </a:lnTo>
                <a:lnTo>
                  <a:pt x="291719" y="123189"/>
                </a:lnTo>
                <a:lnTo>
                  <a:pt x="290575" y="121919"/>
                </a:lnTo>
                <a:lnTo>
                  <a:pt x="287527" y="118109"/>
                </a:lnTo>
                <a:lnTo>
                  <a:pt x="286384" y="116839"/>
                </a:lnTo>
                <a:lnTo>
                  <a:pt x="285369" y="115569"/>
                </a:lnTo>
                <a:lnTo>
                  <a:pt x="283082" y="114300"/>
                </a:lnTo>
                <a:lnTo>
                  <a:pt x="280542" y="111759"/>
                </a:lnTo>
                <a:lnTo>
                  <a:pt x="278256" y="109219"/>
                </a:lnTo>
                <a:lnTo>
                  <a:pt x="267305" y="102869"/>
                </a:lnTo>
                <a:close/>
              </a:path>
              <a:path w="403225" h="365759">
                <a:moveTo>
                  <a:pt x="83438" y="204469"/>
                </a:moveTo>
                <a:lnTo>
                  <a:pt x="18160" y="236219"/>
                </a:lnTo>
                <a:lnTo>
                  <a:pt x="18160" y="257809"/>
                </a:lnTo>
                <a:lnTo>
                  <a:pt x="157860" y="257809"/>
                </a:lnTo>
                <a:lnTo>
                  <a:pt x="155575" y="255269"/>
                </a:lnTo>
                <a:lnTo>
                  <a:pt x="153542" y="253999"/>
                </a:lnTo>
                <a:lnTo>
                  <a:pt x="151383" y="251459"/>
                </a:lnTo>
                <a:lnTo>
                  <a:pt x="141833" y="240029"/>
                </a:lnTo>
                <a:lnTo>
                  <a:pt x="134318" y="227329"/>
                </a:lnTo>
                <a:lnTo>
                  <a:pt x="128827" y="213359"/>
                </a:lnTo>
                <a:lnTo>
                  <a:pt x="128195" y="210819"/>
                </a:lnTo>
                <a:lnTo>
                  <a:pt x="95250" y="210819"/>
                </a:lnTo>
                <a:lnTo>
                  <a:pt x="88646" y="208279"/>
                </a:lnTo>
                <a:lnTo>
                  <a:pt x="83438" y="204469"/>
                </a:lnTo>
                <a:close/>
              </a:path>
              <a:path w="403225" h="365759">
                <a:moveTo>
                  <a:pt x="365886" y="252729"/>
                </a:moveTo>
                <a:lnTo>
                  <a:pt x="336041" y="252729"/>
                </a:lnTo>
                <a:lnTo>
                  <a:pt x="338962" y="255269"/>
                </a:lnTo>
                <a:lnTo>
                  <a:pt x="341629" y="257809"/>
                </a:lnTo>
                <a:lnTo>
                  <a:pt x="365886" y="257809"/>
                </a:lnTo>
                <a:lnTo>
                  <a:pt x="365886" y="252729"/>
                </a:lnTo>
                <a:close/>
              </a:path>
              <a:path w="403225" h="365759">
                <a:moveTo>
                  <a:pt x="308228" y="109219"/>
                </a:moveTo>
                <a:lnTo>
                  <a:pt x="299084" y="116839"/>
                </a:lnTo>
                <a:lnTo>
                  <a:pt x="315340" y="143509"/>
                </a:lnTo>
                <a:lnTo>
                  <a:pt x="322452" y="173989"/>
                </a:lnTo>
                <a:lnTo>
                  <a:pt x="320230" y="204469"/>
                </a:lnTo>
                <a:lnTo>
                  <a:pt x="308482" y="233679"/>
                </a:lnTo>
                <a:lnTo>
                  <a:pt x="324484" y="250189"/>
                </a:lnTo>
                <a:lnTo>
                  <a:pt x="325247" y="251459"/>
                </a:lnTo>
                <a:lnTo>
                  <a:pt x="326135" y="252729"/>
                </a:lnTo>
                <a:lnTo>
                  <a:pt x="326771" y="253999"/>
                </a:lnTo>
                <a:lnTo>
                  <a:pt x="328167" y="252729"/>
                </a:lnTo>
                <a:lnTo>
                  <a:pt x="365886" y="252729"/>
                </a:lnTo>
                <a:lnTo>
                  <a:pt x="365886" y="111759"/>
                </a:lnTo>
                <a:lnTo>
                  <a:pt x="312038" y="111759"/>
                </a:lnTo>
                <a:lnTo>
                  <a:pt x="308228" y="109219"/>
                </a:lnTo>
                <a:close/>
              </a:path>
              <a:path w="403225" h="365759">
                <a:moveTo>
                  <a:pt x="162305" y="148589"/>
                </a:moveTo>
                <a:lnTo>
                  <a:pt x="155261" y="168909"/>
                </a:lnTo>
                <a:lnTo>
                  <a:pt x="155197" y="171450"/>
                </a:lnTo>
                <a:lnTo>
                  <a:pt x="155101" y="175259"/>
                </a:lnTo>
                <a:lnTo>
                  <a:pt x="155005" y="179069"/>
                </a:lnTo>
                <a:lnTo>
                  <a:pt x="154909" y="182879"/>
                </a:lnTo>
                <a:lnTo>
                  <a:pt x="154813" y="186689"/>
                </a:lnTo>
                <a:lnTo>
                  <a:pt x="173227" y="228599"/>
                </a:lnTo>
                <a:lnTo>
                  <a:pt x="209214" y="248919"/>
                </a:lnTo>
                <a:lnTo>
                  <a:pt x="223265" y="250189"/>
                </a:lnTo>
                <a:lnTo>
                  <a:pt x="234551" y="250189"/>
                </a:lnTo>
                <a:lnTo>
                  <a:pt x="245538" y="246379"/>
                </a:lnTo>
                <a:lnTo>
                  <a:pt x="255930" y="242569"/>
                </a:lnTo>
                <a:lnTo>
                  <a:pt x="265429" y="236219"/>
                </a:lnTo>
                <a:lnTo>
                  <a:pt x="265683" y="236219"/>
                </a:lnTo>
                <a:lnTo>
                  <a:pt x="267334" y="234949"/>
                </a:lnTo>
                <a:lnTo>
                  <a:pt x="271145" y="231139"/>
                </a:lnTo>
                <a:lnTo>
                  <a:pt x="275335" y="227329"/>
                </a:lnTo>
                <a:lnTo>
                  <a:pt x="276986" y="224789"/>
                </a:lnTo>
                <a:lnTo>
                  <a:pt x="288551" y="204469"/>
                </a:lnTo>
                <a:lnTo>
                  <a:pt x="290284" y="194309"/>
                </a:lnTo>
                <a:lnTo>
                  <a:pt x="224027" y="194309"/>
                </a:lnTo>
                <a:lnTo>
                  <a:pt x="211383" y="191769"/>
                </a:lnTo>
                <a:lnTo>
                  <a:pt x="200977" y="185419"/>
                </a:lnTo>
                <a:lnTo>
                  <a:pt x="193809" y="175259"/>
                </a:lnTo>
                <a:lnTo>
                  <a:pt x="190880" y="162559"/>
                </a:lnTo>
                <a:lnTo>
                  <a:pt x="162305" y="148589"/>
                </a:lnTo>
                <a:close/>
              </a:path>
              <a:path w="403225" h="365759">
                <a:moveTo>
                  <a:pt x="106045" y="158750"/>
                </a:moveTo>
                <a:lnTo>
                  <a:pt x="102107" y="158750"/>
                </a:lnTo>
                <a:lnTo>
                  <a:pt x="93811" y="160019"/>
                </a:lnTo>
                <a:lnTo>
                  <a:pt x="87074" y="165100"/>
                </a:lnTo>
                <a:lnTo>
                  <a:pt x="82551" y="171450"/>
                </a:lnTo>
                <a:lnTo>
                  <a:pt x="80899" y="180339"/>
                </a:lnTo>
                <a:lnTo>
                  <a:pt x="80899" y="181609"/>
                </a:lnTo>
                <a:lnTo>
                  <a:pt x="81152" y="182879"/>
                </a:lnTo>
                <a:lnTo>
                  <a:pt x="81533" y="184150"/>
                </a:lnTo>
                <a:lnTo>
                  <a:pt x="9271" y="219709"/>
                </a:lnTo>
                <a:lnTo>
                  <a:pt x="29250" y="219709"/>
                </a:lnTo>
                <a:lnTo>
                  <a:pt x="85471" y="193039"/>
                </a:lnTo>
                <a:lnTo>
                  <a:pt x="118805" y="193039"/>
                </a:lnTo>
                <a:lnTo>
                  <a:pt x="119573" y="191769"/>
                </a:lnTo>
                <a:lnTo>
                  <a:pt x="99059" y="191769"/>
                </a:lnTo>
                <a:lnTo>
                  <a:pt x="96138" y="190500"/>
                </a:lnTo>
                <a:lnTo>
                  <a:pt x="94106" y="189229"/>
                </a:lnTo>
                <a:lnTo>
                  <a:pt x="91821" y="186689"/>
                </a:lnTo>
                <a:lnTo>
                  <a:pt x="90424" y="184150"/>
                </a:lnTo>
                <a:lnTo>
                  <a:pt x="90339" y="182879"/>
                </a:lnTo>
                <a:lnTo>
                  <a:pt x="90254" y="181609"/>
                </a:lnTo>
                <a:lnTo>
                  <a:pt x="90170" y="172719"/>
                </a:lnTo>
                <a:lnTo>
                  <a:pt x="95503" y="167639"/>
                </a:lnTo>
                <a:lnTo>
                  <a:pt x="119506" y="167639"/>
                </a:lnTo>
                <a:lnTo>
                  <a:pt x="125116" y="161289"/>
                </a:lnTo>
                <a:lnTo>
                  <a:pt x="112775" y="161289"/>
                </a:lnTo>
                <a:lnTo>
                  <a:pt x="109727" y="160019"/>
                </a:lnTo>
                <a:lnTo>
                  <a:pt x="106045" y="158750"/>
                </a:lnTo>
                <a:close/>
              </a:path>
              <a:path w="403225" h="365759">
                <a:moveTo>
                  <a:pt x="125349" y="199389"/>
                </a:moveTo>
                <a:lnTo>
                  <a:pt x="120608" y="204469"/>
                </a:lnTo>
                <a:lnTo>
                  <a:pt x="115046" y="208279"/>
                </a:lnTo>
                <a:lnTo>
                  <a:pt x="108793" y="209550"/>
                </a:lnTo>
                <a:lnTo>
                  <a:pt x="101980" y="210819"/>
                </a:lnTo>
                <a:lnTo>
                  <a:pt x="128195" y="210819"/>
                </a:lnTo>
                <a:lnTo>
                  <a:pt x="125349" y="199389"/>
                </a:lnTo>
                <a:close/>
              </a:path>
              <a:path w="403225" h="365759">
                <a:moveTo>
                  <a:pt x="118805" y="193039"/>
                </a:moveTo>
                <a:lnTo>
                  <a:pt x="85471" y="193039"/>
                </a:lnTo>
                <a:lnTo>
                  <a:pt x="89280" y="198119"/>
                </a:lnTo>
                <a:lnTo>
                  <a:pt x="95376" y="200659"/>
                </a:lnTo>
                <a:lnTo>
                  <a:pt x="102107" y="200659"/>
                </a:lnTo>
                <a:lnTo>
                  <a:pt x="110444" y="199389"/>
                </a:lnTo>
                <a:lnTo>
                  <a:pt x="117268" y="195579"/>
                </a:lnTo>
                <a:lnTo>
                  <a:pt x="118805" y="193039"/>
                </a:lnTo>
                <a:close/>
              </a:path>
              <a:path w="403225" h="365759">
                <a:moveTo>
                  <a:pt x="277622" y="138429"/>
                </a:moveTo>
                <a:lnTo>
                  <a:pt x="273811" y="140969"/>
                </a:lnTo>
                <a:lnTo>
                  <a:pt x="270763" y="143509"/>
                </a:lnTo>
                <a:lnTo>
                  <a:pt x="268350" y="146050"/>
                </a:lnTo>
                <a:lnTo>
                  <a:pt x="259841" y="152400"/>
                </a:lnTo>
                <a:lnTo>
                  <a:pt x="256794" y="154939"/>
                </a:lnTo>
                <a:lnTo>
                  <a:pt x="257048" y="156209"/>
                </a:lnTo>
                <a:lnTo>
                  <a:pt x="257048" y="157479"/>
                </a:lnTo>
                <a:lnTo>
                  <a:pt x="257301" y="158750"/>
                </a:lnTo>
                <a:lnTo>
                  <a:pt x="257428" y="165100"/>
                </a:lnTo>
                <a:lnTo>
                  <a:pt x="256666" y="168909"/>
                </a:lnTo>
                <a:lnTo>
                  <a:pt x="224027" y="194309"/>
                </a:lnTo>
                <a:lnTo>
                  <a:pt x="290284" y="194309"/>
                </a:lnTo>
                <a:lnTo>
                  <a:pt x="292449" y="181609"/>
                </a:lnTo>
                <a:lnTo>
                  <a:pt x="288774" y="158750"/>
                </a:lnTo>
                <a:lnTo>
                  <a:pt x="277622" y="138429"/>
                </a:lnTo>
                <a:close/>
              </a:path>
              <a:path w="403225" h="365759">
                <a:moveTo>
                  <a:pt x="119506" y="167639"/>
                </a:moveTo>
                <a:lnTo>
                  <a:pt x="104901" y="167639"/>
                </a:lnTo>
                <a:lnTo>
                  <a:pt x="106172" y="168909"/>
                </a:lnTo>
                <a:lnTo>
                  <a:pt x="109092" y="168909"/>
                </a:lnTo>
                <a:lnTo>
                  <a:pt x="111505" y="171450"/>
                </a:lnTo>
                <a:lnTo>
                  <a:pt x="114046" y="177800"/>
                </a:lnTo>
                <a:lnTo>
                  <a:pt x="114046" y="186689"/>
                </a:lnTo>
                <a:lnTo>
                  <a:pt x="108584" y="191769"/>
                </a:lnTo>
                <a:lnTo>
                  <a:pt x="119573" y="191769"/>
                </a:lnTo>
                <a:lnTo>
                  <a:pt x="121878" y="187959"/>
                </a:lnTo>
                <a:lnTo>
                  <a:pt x="123571" y="180339"/>
                </a:lnTo>
                <a:lnTo>
                  <a:pt x="123571" y="175259"/>
                </a:lnTo>
                <a:lnTo>
                  <a:pt x="122047" y="171450"/>
                </a:lnTo>
                <a:lnTo>
                  <a:pt x="119506" y="167639"/>
                </a:lnTo>
                <a:close/>
              </a:path>
              <a:path w="403225" h="365759">
                <a:moveTo>
                  <a:pt x="174878" y="130809"/>
                </a:moveTo>
                <a:lnTo>
                  <a:pt x="169799" y="135889"/>
                </a:lnTo>
                <a:lnTo>
                  <a:pt x="167766" y="139700"/>
                </a:lnTo>
                <a:lnTo>
                  <a:pt x="199644" y="154939"/>
                </a:lnTo>
                <a:lnTo>
                  <a:pt x="199262" y="157479"/>
                </a:lnTo>
                <a:lnTo>
                  <a:pt x="199008" y="158750"/>
                </a:lnTo>
                <a:lnTo>
                  <a:pt x="199008" y="161289"/>
                </a:lnTo>
                <a:lnTo>
                  <a:pt x="200973" y="171450"/>
                </a:lnTo>
                <a:lnTo>
                  <a:pt x="206343" y="179069"/>
                </a:lnTo>
                <a:lnTo>
                  <a:pt x="214332" y="184150"/>
                </a:lnTo>
                <a:lnTo>
                  <a:pt x="224154" y="186689"/>
                </a:lnTo>
                <a:lnTo>
                  <a:pt x="231394" y="186689"/>
                </a:lnTo>
                <a:lnTo>
                  <a:pt x="238125" y="182879"/>
                </a:lnTo>
                <a:lnTo>
                  <a:pt x="244475" y="176529"/>
                </a:lnTo>
                <a:lnTo>
                  <a:pt x="215646" y="176529"/>
                </a:lnTo>
                <a:lnTo>
                  <a:pt x="208787" y="168909"/>
                </a:lnTo>
                <a:lnTo>
                  <a:pt x="208787" y="160019"/>
                </a:lnTo>
                <a:lnTo>
                  <a:pt x="209041" y="160019"/>
                </a:lnTo>
                <a:lnTo>
                  <a:pt x="209041" y="158750"/>
                </a:lnTo>
                <a:lnTo>
                  <a:pt x="209930" y="153669"/>
                </a:lnTo>
                <a:lnTo>
                  <a:pt x="212725" y="149859"/>
                </a:lnTo>
                <a:lnTo>
                  <a:pt x="216534" y="148589"/>
                </a:lnTo>
                <a:lnTo>
                  <a:pt x="218821" y="147319"/>
                </a:lnTo>
                <a:lnTo>
                  <a:pt x="221360" y="146050"/>
                </a:lnTo>
                <a:lnTo>
                  <a:pt x="204597" y="146050"/>
                </a:lnTo>
                <a:lnTo>
                  <a:pt x="174878" y="130809"/>
                </a:lnTo>
                <a:close/>
              </a:path>
              <a:path w="403225" h="365759">
                <a:moveTo>
                  <a:pt x="229997" y="135889"/>
                </a:moveTo>
                <a:lnTo>
                  <a:pt x="219201" y="135889"/>
                </a:lnTo>
                <a:lnTo>
                  <a:pt x="214375" y="137159"/>
                </a:lnTo>
                <a:lnTo>
                  <a:pt x="208279" y="140969"/>
                </a:lnTo>
                <a:lnTo>
                  <a:pt x="206248" y="143509"/>
                </a:lnTo>
                <a:lnTo>
                  <a:pt x="204597" y="146050"/>
                </a:lnTo>
                <a:lnTo>
                  <a:pt x="226059" y="146050"/>
                </a:lnTo>
                <a:lnTo>
                  <a:pt x="233299" y="147319"/>
                </a:lnTo>
                <a:lnTo>
                  <a:pt x="238759" y="152400"/>
                </a:lnTo>
                <a:lnTo>
                  <a:pt x="238844" y="153669"/>
                </a:lnTo>
                <a:lnTo>
                  <a:pt x="238929" y="154939"/>
                </a:lnTo>
                <a:lnTo>
                  <a:pt x="239013" y="156209"/>
                </a:lnTo>
                <a:lnTo>
                  <a:pt x="239098" y="157479"/>
                </a:lnTo>
                <a:lnTo>
                  <a:pt x="239183" y="158750"/>
                </a:lnTo>
                <a:lnTo>
                  <a:pt x="239267" y="163829"/>
                </a:lnTo>
                <a:lnTo>
                  <a:pt x="238378" y="166369"/>
                </a:lnTo>
                <a:lnTo>
                  <a:pt x="234569" y="172719"/>
                </a:lnTo>
                <a:lnTo>
                  <a:pt x="230504" y="175259"/>
                </a:lnTo>
                <a:lnTo>
                  <a:pt x="225805" y="176529"/>
                </a:lnTo>
                <a:lnTo>
                  <a:pt x="244475" y="176529"/>
                </a:lnTo>
                <a:lnTo>
                  <a:pt x="245745" y="175259"/>
                </a:lnTo>
                <a:lnTo>
                  <a:pt x="247903" y="171450"/>
                </a:lnTo>
                <a:lnTo>
                  <a:pt x="249174" y="165100"/>
                </a:lnTo>
                <a:lnTo>
                  <a:pt x="249174" y="156209"/>
                </a:lnTo>
                <a:lnTo>
                  <a:pt x="248538" y="153669"/>
                </a:lnTo>
                <a:lnTo>
                  <a:pt x="248030" y="152400"/>
                </a:lnTo>
                <a:lnTo>
                  <a:pt x="246760" y="149859"/>
                </a:lnTo>
                <a:lnTo>
                  <a:pt x="248030" y="148589"/>
                </a:lnTo>
                <a:lnTo>
                  <a:pt x="250189" y="147319"/>
                </a:lnTo>
                <a:lnTo>
                  <a:pt x="253364" y="144779"/>
                </a:lnTo>
                <a:lnTo>
                  <a:pt x="255904" y="142239"/>
                </a:lnTo>
                <a:lnTo>
                  <a:pt x="258190" y="140969"/>
                </a:lnTo>
                <a:lnTo>
                  <a:pt x="240029" y="140969"/>
                </a:lnTo>
                <a:lnTo>
                  <a:pt x="237998" y="139700"/>
                </a:lnTo>
                <a:lnTo>
                  <a:pt x="235203" y="138429"/>
                </a:lnTo>
                <a:lnTo>
                  <a:pt x="232536" y="137159"/>
                </a:lnTo>
                <a:lnTo>
                  <a:pt x="229997" y="135889"/>
                </a:lnTo>
                <a:close/>
              </a:path>
              <a:path w="403225" h="365759">
                <a:moveTo>
                  <a:pt x="133857" y="138429"/>
                </a:moveTo>
                <a:lnTo>
                  <a:pt x="112775" y="161289"/>
                </a:lnTo>
                <a:lnTo>
                  <a:pt x="125116" y="161289"/>
                </a:lnTo>
                <a:lnTo>
                  <a:pt x="126237" y="160019"/>
                </a:lnTo>
                <a:lnTo>
                  <a:pt x="127888" y="152400"/>
                </a:lnTo>
                <a:lnTo>
                  <a:pt x="130428" y="144779"/>
                </a:lnTo>
                <a:lnTo>
                  <a:pt x="133857" y="138429"/>
                </a:lnTo>
                <a:close/>
              </a:path>
              <a:path w="403225" h="365759">
                <a:moveTo>
                  <a:pt x="262381" y="123189"/>
                </a:moveTo>
                <a:lnTo>
                  <a:pt x="247903" y="134619"/>
                </a:lnTo>
                <a:lnTo>
                  <a:pt x="244728" y="137159"/>
                </a:lnTo>
                <a:lnTo>
                  <a:pt x="240029" y="140969"/>
                </a:lnTo>
                <a:lnTo>
                  <a:pt x="258190" y="140969"/>
                </a:lnTo>
                <a:lnTo>
                  <a:pt x="271017" y="130809"/>
                </a:lnTo>
                <a:lnTo>
                  <a:pt x="270382" y="129539"/>
                </a:lnTo>
                <a:lnTo>
                  <a:pt x="270001" y="129539"/>
                </a:lnTo>
                <a:lnTo>
                  <a:pt x="269366" y="128269"/>
                </a:lnTo>
                <a:lnTo>
                  <a:pt x="266953" y="127000"/>
                </a:lnTo>
                <a:lnTo>
                  <a:pt x="264667" y="124459"/>
                </a:lnTo>
                <a:lnTo>
                  <a:pt x="262381" y="123189"/>
                </a:lnTo>
                <a:close/>
              </a:path>
              <a:path w="403225" h="365759">
                <a:moveTo>
                  <a:pt x="167894" y="90169"/>
                </a:moveTo>
                <a:lnTo>
                  <a:pt x="163575" y="90169"/>
                </a:lnTo>
                <a:lnTo>
                  <a:pt x="155352" y="92709"/>
                </a:lnTo>
                <a:lnTo>
                  <a:pt x="148653" y="96519"/>
                </a:lnTo>
                <a:lnTo>
                  <a:pt x="144145" y="104139"/>
                </a:lnTo>
                <a:lnTo>
                  <a:pt x="142494" y="111759"/>
                </a:lnTo>
                <a:lnTo>
                  <a:pt x="142494" y="115569"/>
                </a:lnTo>
                <a:lnTo>
                  <a:pt x="143128" y="118109"/>
                </a:lnTo>
                <a:lnTo>
                  <a:pt x="144399" y="120650"/>
                </a:lnTo>
                <a:lnTo>
                  <a:pt x="148971" y="115569"/>
                </a:lnTo>
                <a:lnTo>
                  <a:pt x="151637" y="113029"/>
                </a:lnTo>
                <a:lnTo>
                  <a:pt x="151637" y="105409"/>
                </a:lnTo>
                <a:lnTo>
                  <a:pt x="156845" y="100329"/>
                </a:lnTo>
                <a:lnTo>
                  <a:pt x="165861" y="100329"/>
                </a:lnTo>
                <a:lnTo>
                  <a:pt x="168909" y="97789"/>
                </a:lnTo>
                <a:lnTo>
                  <a:pt x="175259" y="93979"/>
                </a:lnTo>
                <a:lnTo>
                  <a:pt x="171830" y="91439"/>
                </a:lnTo>
                <a:lnTo>
                  <a:pt x="167894" y="90169"/>
                </a:lnTo>
                <a:close/>
              </a:path>
              <a:path w="403225" h="365759">
                <a:moveTo>
                  <a:pt x="365886" y="64769"/>
                </a:moveTo>
                <a:lnTo>
                  <a:pt x="350774" y="76200"/>
                </a:lnTo>
                <a:lnTo>
                  <a:pt x="351154" y="77469"/>
                </a:lnTo>
                <a:lnTo>
                  <a:pt x="351281" y="81279"/>
                </a:lnTo>
                <a:lnTo>
                  <a:pt x="348896" y="93979"/>
                </a:lnTo>
                <a:lnTo>
                  <a:pt x="342392" y="102869"/>
                </a:lnTo>
                <a:lnTo>
                  <a:pt x="332743" y="110489"/>
                </a:lnTo>
                <a:lnTo>
                  <a:pt x="320928" y="111759"/>
                </a:lnTo>
                <a:lnTo>
                  <a:pt x="365886" y="111759"/>
                </a:lnTo>
                <a:lnTo>
                  <a:pt x="365886" y="64769"/>
                </a:lnTo>
                <a:close/>
              </a:path>
              <a:path w="403225" h="365759">
                <a:moveTo>
                  <a:pt x="325627" y="59689"/>
                </a:moveTo>
                <a:lnTo>
                  <a:pt x="320675" y="59689"/>
                </a:lnTo>
                <a:lnTo>
                  <a:pt x="312338" y="62229"/>
                </a:lnTo>
                <a:lnTo>
                  <a:pt x="305514" y="66039"/>
                </a:lnTo>
                <a:lnTo>
                  <a:pt x="300904" y="73659"/>
                </a:lnTo>
                <a:lnTo>
                  <a:pt x="299211" y="81279"/>
                </a:lnTo>
                <a:lnTo>
                  <a:pt x="299211" y="85089"/>
                </a:lnTo>
                <a:lnTo>
                  <a:pt x="299974" y="88900"/>
                </a:lnTo>
                <a:lnTo>
                  <a:pt x="301498" y="91439"/>
                </a:lnTo>
                <a:lnTo>
                  <a:pt x="285369" y="104139"/>
                </a:lnTo>
                <a:lnTo>
                  <a:pt x="287781" y="105409"/>
                </a:lnTo>
                <a:lnTo>
                  <a:pt x="292480" y="110489"/>
                </a:lnTo>
                <a:lnTo>
                  <a:pt x="307212" y="97789"/>
                </a:lnTo>
                <a:lnTo>
                  <a:pt x="333975" y="97789"/>
                </a:lnTo>
                <a:lnTo>
                  <a:pt x="335660" y="96519"/>
                </a:lnTo>
                <a:lnTo>
                  <a:pt x="337481" y="93979"/>
                </a:lnTo>
                <a:lnTo>
                  <a:pt x="316356" y="93979"/>
                </a:lnTo>
                <a:lnTo>
                  <a:pt x="314705" y="92709"/>
                </a:lnTo>
                <a:lnTo>
                  <a:pt x="311911" y="91439"/>
                </a:lnTo>
                <a:lnTo>
                  <a:pt x="309879" y="87629"/>
                </a:lnTo>
                <a:lnTo>
                  <a:pt x="308736" y="85089"/>
                </a:lnTo>
                <a:lnTo>
                  <a:pt x="308609" y="83819"/>
                </a:lnTo>
                <a:lnTo>
                  <a:pt x="308355" y="82550"/>
                </a:lnTo>
                <a:lnTo>
                  <a:pt x="308355" y="74929"/>
                </a:lnTo>
                <a:lnTo>
                  <a:pt x="313816" y="69850"/>
                </a:lnTo>
                <a:lnTo>
                  <a:pt x="343125" y="69850"/>
                </a:lnTo>
                <a:lnTo>
                  <a:pt x="349926" y="64769"/>
                </a:lnTo>
                <a:lnTo>
                  <a:pt x="334009" y="64769"/>
                </a:lnTo>
                <a:lnTo>
                  <a:pt x="330453" y="62229"/>
                </a:lnTo>
                <a:lnTo>
                  <a:pt x="325627" y="59689"/>
                </a:lnTo>
                <a:close/>
              </a:path>
              <a:path w="403225" h="365759">
                <a:moveTo>
                  <a:pt x="333975" y="97789"/>
                </a:moveTo>
                <a:lnTo>
                  <a:pt x="307212" y="97789"/>
                </a:lnTo>
                <a:lnTo>
                  <a:pt x="310769" y="101600"/>
                </a:lnTo>
                <a:lnTo>
                  <a:pt x="315340" y="102869"/>
                </a:lnTo>
                <a:lnTo>
                  <a:pt x="320675" y="102869"/>
                </a:lnTo>
                <a:lnTo>
                  <a:pt x="328918" y="101600"/>
                </a:lnTo>
                <a:lnTo>
                  <a:pt x="333975" y="97789"/>
                </a:lnTo>
                <a:close/>
              </a:path>
              <a:path w="403225" h="365759">
                <a:moveTo>
                  <a:pt x="343125" y="69850"/>
                </a:moveTo>
                <a:lnTo>
                  <a:pt x="324865" y="69850"/>
                </a:lnTo>
                <a:lnTo>
                  <a:pt x="326516" y="71119"/>
                </a:lnTo>
                <a:lnTo>
                  <a:pt x="329310" y="72389"/>
                </a:lnTo>
                <a:lnTo>
                  <a:pt x="331342" y="74929"/>
                </a:lnTo>
                <a:lnTo>
                  <a:pt x="332485" y="80009"/>
                </a:lnTo>
                <a:lnTo>
                  <a:pt x="332612" y="88900"/>
                </a:lnTo>
                <a:lnTo>
                  <a:pt x="327151" y="93979"/>
                </a:lnTo>
                <a:lnTo>
                  <a:pt x="337481" y="93979"/>
                </a:lnTo>
                <a:lnTo>
                  <a:pt x="340213" y="90169"/>
                </a:lnTo>
                <a:lnTo>
                  <a:pt x="341883" y="81279"/>
                </a:lnTo>
                <a:lnTo>
                  <a:pt x="341883" y="78739"/>
                </a:lnTo>
                <a:lnTo>
                  <a:pt x="341249" y="74929"/>
                </a:lnTo>
                <a:lnTo>
                  <a:pt x="339725" y="72389"/>
                </a:lnTo>
                <a:lnTo>
                  <a:pt x="343125" y="69850"/>
                </a:lnTo>
                <a:close/>
              </a:path>
              <a:path w="403225" h="365759">
                <a:moveTo>
                  <a:pt x="384048" y="10159"/>
                </a:moveTo>
                <a:lnTo>
                  <a:pt x="374776" y="10159"/>
                </a:lnTo>
                <a:lnTo>
                  <a:pt x="374776" y="34289"/>
                </a:lnTo>
                <a:lnTo>
                  <a:pt x="373760" y="34289"/>
                </a:lnTo>
                <a:lnTo>
                  <a:pt x="365632" y="40639"/>
                </a:lnTo>
                <a:lnTo>
                  <a:pt x="334009" y="64769"/>
                </a:lnTo>
                <a:lnTo>
                  <a:pt x="349926" y="64769"/>
                </a:lnTo>
                <a:lnTo>
                  <a:pt x="365228" y="53339"/>
                </a:lnTo>
                <a:lnTo>
                  <a:pt x="374776" y="45719"/>
                </a:lnTo>
                <a:lnTo>
                  <a:pt x="384048" y="45719"/>
                </a:lnTo>
                <a:lnTo>
                  <a:pt x="384048" y="1015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aphicFrame>
        <p:nvGraphicFramePr>
          <p:cNvPr id="7" name="Table 6">
            <a:extLst>
              <a:ext uri="{FF2B5EF4-FFF2-40B4-BE49-F238E27FC236}">
                <a16:creationId xmlns:a16="http://schemas.microsoft.com/office/drawing/2014/main" id="{DAD6D30E-568F-0BD0-84CB-1AA82E7657BD}"/>
              </a:ext>
            </a:extLst>
          </p:cNvPr>
          <p:cNvGraphicFramePr>
            <a:graphicFrameLocks noGrp="1"/>
          </p:cNvGraphicFramePr>
          <p:nvPr/>
        </p:nvGraphicFramePr>
        <p:xfrm>
          <a:off x="451695" y="1570938"/>
          <a:ext cx="11015091" cy="5025269"/>
        </p:xfrm>
        <a:graphic>
          <a:graphicData uri="http://schemas.openxmlformats.org/drawingml/2006/table">
            <a:tbl>
              <a:tblPr firstRow="1" bandRow="1">
                <a:tableStyleId>{5C22544A-7EE6-4342-B048-85BDC9FD1C3A}</a:tableStyleId>
              </a:tblPr>
              <a:tblGrid>
                <a:gridCol w="1629353">
                  <a:extLst>
                    <a:ext uri="{9D8B030D-6E8A-4147-A177-3AD203B41FA5}">
                      <a16:colId xmlns:a16="http://schemas.microsoft.com/office/drawing/2014/main" val="2440732379"/>
                    </a:ext>
                  </a:extLst>
                </a:gridCol>
                <a:gridCol w="2554014">
                  <a:extLst>
                    <a:ext uri="{9D8B030D-6E8A-4147-A177-3AD203B41FA5}">
                      <a16:colId xmlns:a16="http://schemas.microsoft.com/office/drawing/2014/main" val="2433169758"/>
                    </a:ext>
                  </a:extLst>
                </a:gridCol>
                <a:gridCol w="3689131">
                  <a:extLst>
                    <a:ext uri="{9D8B030D-6E8A-4147-A177-3AD203B41FA5}">
                      <a16:colId xmlns:a16="http://schemas.microsoft.com/office/drawing/2014/main" val="1932997381"/>
                    </a:ext>
                  </a:extLst>
                </a:gridCol>
                <a:gridCol w="1744717">
                  <a:extLst>
                    <a:ext uri="{9D8B030D-6E8A-4147-A177-3AD203B41FA5}">
                      <a16:colId xmlns:a16="http://schemas.microsoft.com/office/drawing/2014/main" val="3268450025"/>
                    </a:ext>
                  </a:extLst>
                </a:gridCol>
                <a:gridCol w="1397876">
                  <a:extLst>
                    <a:ext uri="{9D8B030D-6E8A-4147-A177-3AD203B41FA5}">
                      <a16:colId xmlns:a16="http://schemas.microsoft.com/office/drawing/2014/main" val="1977858679"/>
                    </a:ext>
                  </a:extLst>
                </a:gridCol>
              </a:tblGrid>
              <a:tr h="520621">
                <a:tc>
                  <a:txBody>
                    <a:bodyPr/>
                    <a:lstStyle/>
                    <a:p>
                      <a:pPr marL="0" fontAlgn="base">
                        <a:lnSpc>
                          <a:spcPts val="1950"/>
                        </a:lnSpc>
                        <a:buNone/>
                      </a:pPr>
                      <a:r>
                        <a:rPr lang="en-US" sz="1600" b="1">
                          <a:solidFill>
                            <a:srgbClr val="002060"/>
                          </a:solidFill>
                          <a:effectLst/>
                          <a:latin typeface="Arial"/>
                          <a:cs typeface="Arial"/>
                        </a:rPr>
                        <a:t>Strategic Pillar</a:t>
                      </a:r>
                      <a:endParaRPr lang="en-US">
                        <a:solidFill>
                          <a:srgbClr val="002060"/>
                        </a:solidFill>
                        <a:effectLst/>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fontAlgn="base">
                        <a:lnSpc>
                          <a:spcPts val="1950"/>
                        </a:lnSpc>
                        <a:buNone/>
                      </a:pPr>
                      <a:r>
                        <a:rPr lang="en-US" sz="1600" b="1">
                          <a:solidFill>
                            <a:srgbClr val="002060"/>
                          </a:solidFill>
                          <a:effectLst/>
                          <a:latin typeface="Arial"/>
                          <a:cs typeface="Arial"/>
                        </a:rPr>
                        <a:t>Mobilizing (4)</a:t>
                      </a:r>
                      <a:endParaRPr lang="en-US">
                        <a:solidFill>
                          <a:srgbClr val="002060"/>
                        </a:solidFill>
                        <a:effectLst/>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algn="ctr" fontAlgn="base">
                        <a:lnSpc>
                          <a:spcPts val="1950"/>
                        </a:lnSpc>
                        <a:buNone/>
                      </a:pPr>
                      <a:r>
                        <a:rPr lang="en-US" sz="1600" b="1">
                          <a:solidFill>
                            <a:srgbClr val="002060"/>
                          </a:solidFill>
                          <a:effectLst/>
                          <a:latin typeface="Arial"/>
                          <a:cs typeface="Arial"/>
                        </a:rPr>
                        <a:t>Delivering (13)</a:t>
                      </a:r>
                      <a:endParaRPr lang="en-US">
                        <a:solidFill>
                          <a:srgbClr val="002060"/>
                        </a:solidFill>
                        <a:effectLst/>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algn="ctr" fontAlgn="base">
                        <a:lnSpc>
                          <a:spcPts val="1950"/>
                        </a:lnSpc>
                        <a:buNone/>
                      </a:pPr>
                      <a:r>
                        <a:rPr lang="en-US" sz="1600" b="1">
                          <a:solidFill>
                            <a:srgbClr val="002060"/>
                          </a:solidFill>
                          <a:effectLst/>
                          <a:latin typeface="Arial"/>
                          <a:cs typeface="Arial"/>
                        </a:rPr>
                        <a:t>Realized (3)</a:t>
                      </a:r>
                      <a:endParaRPr lang="en-US">
                        <a:solidFill>
                          <a:srgbClr val="002060"/>
                        </a:solidFill>
                        <a:effectLst/>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algn="ctr" fontAlgn="base">
                        <a:lnSpc>
                          <a:spcPts val="1950"/>
                        </a:lnSpc>
                        <a:buNone/>
                      </a:pPr>
                      <a:r>
                        <a:rPr lang="en-US" sz="1600" b="1">
                          <a:solidFill>
                            <a:srgbClr val="002060"/>
                          </a:solidFill>
                          <a:effectLst/>
                          <a:latin typeface="Arial"/>
                          <a:cs typeface="Arial"/>
                        </a:rPr>
                        <a:t>Paused (1)</a:t>
                      </a:r>
                      <a:endParaRPr lang="en-US">
                        <a:solidFill>
                          <a:srgbClr val="002060"/>
                        </a:solidFill>
                        <a:effectLst/>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47320649"/>
                  </a:ext>
                </a:extLst>
              </a:tr>
              <a:tr h="1817274">
                <a:tc>
                  <a:txBody>
                    <a:bodyPr/>
                    <a:lstStyle/>
                    <a:p>
                      <a:pPr marL="0" fontAlgn="base">
                        <a:lnSpc>
                          <a:spcPts val="1650"/>
                        </a:lnSpc>
                        <a:buNone/>
                      </a:pPr>
                      <a:r>
                        <a:rPr lang="en-US" sz="1600" b="1" dirty="0">
                          <a:solidFill>
                            <a:srgbClr val="002060"/>
                          </a:solidFill>
                          <a:effectLst/>
                          <a:latin typeface="Arial"/>
                          <a:cs typeface="Arial"/>
                        </a:rPr>
                        <a:t>Student </a:t>
                      </a:r>
                      <a:r>
                        <a:rPr lang="en-US" sz="1600" b="1" i="0" u="none" strike="noStrike" cap="none" dirty="0">
                          <a:solidFill>
                            <a:srgbClr val="002060"/>
                          </a:solidFill>
                          <a:effectLst/>
                          <a:latin typeface="Arial"/>
                          <a:ea typeface="+mn-ea"/>
                          <a:cs typeface="Arial"/>
                          <a:sym typeface="Arial"/>
                        </a:rPr>
                        <a:t>Success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lvl="0" indent="-171450" fontAlgn="base">
                        <a:lnSpc>
                          <a:spcPts val="1650"/>
                        </a:lnSpc>
                        <a:buFont typeface="Arial"/>
                        <a:buChar char="•"/>
                      </a:pPr>
                      <a:r>
                        <a:rPr lang="en-US" sz="1200" b="1">
                          <a:solidFill>
                            <a:srgbClr val="002060"/>
                          </a:solidFill>
                          <a:effectLst/>
                          <a:latin typeface="Arial"/>
                          <a:cs typeface="Arial"/>
                        </a:rPr>
                        <a:t>Digital Front Door (DFD)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171450" lvl="0" indent="-171450" fontAlgn="base">
                        <a:lnSpc>
                          <a:spcPts val="1650"/>
                        </a:lnSpc>
                        <a:buFont typeface="Arial"/>
                        <a:buChar char="•"/>
                      </a:pPr>
                      <a:r>
                        <a:rPr lang="en-US" sz="1200" b="1" dirty="0">
                          <a:solidFill>
                            <a:srgbClr val="002060"/>
                          </a:solidFill>
                          <a:effectLst/>
                          <a:highlight>
                            <a:srgbClr val="FFFF00"/>
                          </a:highlight>
                          <a:latin typeface="Arial"/>
                          <a:cs typeface="Arial"/>
                        </a:rPr>
                        <a:t>AI Advising</a:t>
                      </a:r>
                    </a:p>
                    <a:p>
                      <a:pPr marL="171450" lvl="0" indent="-171450" fontAlgn="base">
                        <a:lnSpc>
                          <a:spcPts val="1650"/>
                        </a:lnSpc>
                        <a:buFont typeface="Arial"/>
                        <a:buChar char="•"/>
                      </a:pPr>
                      <a:r>
                        <a:rPr lang="en-US" sz="1200" b="1" dirty="0">
                          <a:solidFill>
                            <a:srgbClr val="002060"/>
                          </a:solidFill>
                          <a:effectLst/>
                          <a:highlight>
                            <a:srgbClr val="FFFF00"/>
                          </a:highlight>
                          <a:latin typeface="Arial"/>
                          <a:cs typeface="Arial"/>
                        </a:rPr>
                        <a:t>AI Tutor</a:t>
                      </a:r>
                    </a:p>
                    <a:p>
                      <a:pPr marL="171450" lvl="0" indent="-171450" fontAlgn="base">
                        <a:lnSpc>
                          <a:spcPts val="1650"/>
                        </a:lnSpc>
                        <a:buFont typeface="Arial"/>
                        <a:buChar char="•"/>
                      </a:pPr>
                      <a:r>
                        <a:rPr lang="en-US" sz="1200" b="1" dirty="0">
                          <a:solidFill>
                            <a:srgbClr val="002060"/>
                          </a:solidFill>
                          <a:effectLst/>
                          <a:latin typeface="Arial"/>
                          <a:cs typeface="Arial"/>
                        </a:rPr>
                        <a:t>Digital Academic Support Solutions (DASS)</a:t>
                      </a:r>
                    </a:p>
                    <a:p>
                      <a:pPr marL="171450" lvl="0" indent="-171450" fontAlgn="base">
                        <a:lnSpc>
                          <a:spcPts val="1650"/>
                        </a:lnSpc>
                        <a:buFont typeface="Arial"/>
                        <a:buChar char="•"/>
                      </a:pPr>
                      <a:r>
                        <a:rPr lang="en-US" sz="1200" b="1" dirty="0">
                          <a:solidFill>
                            <a:srgbClr val="002060"/>
                          </a:solidFill>
                          <a:effectLst/>
                          <a:latin typeface="Arial"/>
                          <a:cs typeface="Arial"/>
                        </a:rPr>
                        <a:t>Community College SIS</a:t>
                      </a:r>
                    </a:p>
                    <a:p>
                      <a:pPr marL="171450" lvl="0" indent="-171450" fontAlgn="base">
                        <a:lnSpc>
                          <a:spcPts val="1650"/>
                        </a:lnSpc>
                        <a:buFont typeface="Arial"/>
                        <a:buChar char="•"/>
                      </a:pPr>
                      <a:r>
                        <a:rPr lang="en-US" sz="1200" b="1" dirty="0">
                          <a:solidFill>
                            <a:srgbClr val="002060"/>
                          </a:solidFill>
                          <a:effectLst/>
                          <a:latin typeface="Arial"/>
                          <a:cs typeface="Arial"/>
                        </a:rPr>
                        <a:t>Non-Credit Student Information   Management (NCSIM)</a:t>
                      </a:r>
                    </a:p>
                    <a:p>
                      <a:pPr marL="171450" lvl="0" indent="-171450" fontAlgn="base">
                        <a:lnSpc>
                          <a:spcPts val="1650"/>
                        </a:lnSpc>
                        <a:buFont typeface="Arial"/>
                        <a:buChar char="•"/>
                      </a:pPr>
                      <a:r>
                        <a:rPr lang="en-US" sz="1200" b="1" dirty="0" err="1">
                          <a:solidFill>
                            <a:srgbClr val="002060"/>
                          </a:solidFill>
                          <a:effectLst/>
                          <a:latin typeface="Arial"/>
                          <a:cs typeface="Arial"/>
                        </a:rPr>
                        <a:t>eTranscript</a:t>
                      </a:r>
                      <a:endParaRPr lang="en-US" sz="1200" b="1" dirty="0">
                        <a:solidFill>
                          <a:srgbClr val="002060"/>
                        </a:solidFill>
                        <a:effectLst/>
                        <a:latin typeface="Arial"/>
                        <a:cs typeface="Arial"/>
                      </a:endParaRPr>
                    </a:p>
                    <a:p>
                      <a:pPr marL="171450" lvl="0" indent="-171450" fontAlgn="base">
                        <a:lnSpc>
                          <a:spcPts val="1650"/>
                        </a:lnSpc>
                        <a:buFont typeface="Arial"/>
                        <a:buChar char="•"/>
                      </a:pPr>
                      <a:r>
                        <a:rPr lang="en-US" sz="1200" b="1" dirty="0">
                          <a:solidFill>
                            <a:srgbClr val="002060"/>
                          </a:solidFill>
                          <a:effectLst/>
                          <a:latin typeface="Arial"/>
                          <a:cs typeface="Arial"/>
                        </a:rPr>
                        <a:t>Digital Backpack</a:t>
                      </a:r>
                    </a:p>
                    <a:p>
                      <a:pPr marL="171450" lvl="0" indent="-171450" fontAlgn="base">
                        <a:lnSpc>
                          <a:spcPts val="1650"/>
                        </a:lnSpc>
                        <a:buFont typeface="Arial"/>
                        <a:buChar char="•"/>
                      </a:pPr>
                      <a:r>
                        <a:rPr lang="en-US" sz="1200" b="1" dirty="0">
                          <a:solidFill>
                            <a:srgbClr val="002060"/>
                          </a:solidFill>
                          <a:effectLst/>
                          <a:latin typeface="Arial"/>
                          <a:cs typeface="Arial"/>
                        </a:rPr>
                        <a:t>Universal Guaranteed Admission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t">
                        <a:buNone/>
                      </a:pPr>
                      <a:endParaRPr lang="en-US" sz="1200" b="1">
                        <a:solidFill>
                          <a:srgbClr val="002060"/>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fontAlgn="base">
                        <a:buNone/>
                      </a:pPr>
                      <a:endParaRPr lang="en-US" sz="1200" b="1">
                        <a:solidFill>
                          <a:srgbClr val="002060"/>
                        </a:solidFill>
                        <a:effectLst/>
                        <a:latin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496113984"/>
                  </a:ext>
                </a:extLst>
              </a:tr>
              <a:tr h="1049548">
                <a:tc>
                  <a:txBody>
                    <a:bodyPr/>
                    <a:lstStyle/>
                    <a:p>
                      <a:pPr marL="0" fontAlgn="base">
                        <a:lnSpc>
                          <a:spcPts val="1650"/>
                        </a:lnSpc>
                        <a:buNone/>
                      </a:pPr>
                      <a:r>
                        <a:rPr lang="en-US" sz="1600" b="1">
                          <a:solidFill>
                            <a:srgbClr val="002060"/>
                          </a:solidFill>
                          <a:effectLst/>
                          <a:latin typeface="Arial"/>
                          <a:cs typeface="Arial"/>
                        </a:rPr>
                        <a:t>Infrastructure &amp; Cybersecurity Foundation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lvl="0" indent="-171450" fontAlgn="base">
                        <a:lnSpc>
                          <a:spcPts val="1650"/>
                        </a:lnSpc>
                        <a:buFont typeface="Arial"/>
                        <a:buChar char="•"/>
                      </a:pPr>
                      <a:r>
                        <a:rPr lang="en-US" sz="1200" b="1">
                          <a:solidFill>
                            <a:srgbClr val="002060"/>
                          </a:solidFill>
                          <a:effectLst/>
                          <a:latin typeface="Arial"/>
                          <a:cs typeface="Arial"/>
                        </a:rPr>
                        <a:t>Digital Identity Verification &amp; Identity Proofing Platform</a:t>
                      </a:r>
                    </a:p>
                    <a:p>
                      <a:pPr marL="171450" lvl="0" indent="-171450" fontAlgn="base">
                        <a:lnSpc>
                          <a:spcPts val="1650"/>
                        </a:lnSpc>
                        <a:buFont typeface="Arial"/>
                        <a:buChar char="•"/>
                      </a:pPr>
                      <a:r>
                        <a:rPr lang="en-US" sz="1200" b="1">
                          <a:solidFill>
                            <a:srgbClr val="002060"/>
                          </a:solidFill>
                          <a:effectLst/>
                          <a:latin typeface="Arial"/>
                          <a:cs typeface="Arial"/>
                        </a:rPr>
                        <a:t>Data Management Platform (DMP)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171450" lvl="0" indent="-171450" fontAlgn="base">
                        <a:lnSpc>
                          <a:spcPts val="1650"/>
                        </a:lnSpc>
                        <a:buFont typeface="Arial"/>
                        <a:buChar char="•"/>
                      </a:pPr>
                      <a:r>
                        <a:rPr lang="en-US" sz="1200" b="1">
                          <a:solidFill>
                            <a:srgbClr val="002060"/>
                          </a:solidFill>
                          <a:effectLst/>
                          <a:latin typeface="Arial"/>
                          <a:cs typeface="Arial"/>
                        </a:rPr>
                        <a:t>Vulnerability Management</a:t>
                      </a:r>
                    </a:p>
                    <a:p>
                      <a:pPr marL="171450" lvl="0" indent="-171450" fontAlgn="base">
                        <a:lnSpc>
                          <a:spcPts val="1650"/>
                        </a:lnSpc>
                        <a:buFont typeface="Arial"/>
                        <a:buChar char="•"/>
                      </a:pPr>
                      <a:r>
                        <a:rPr lang="en-US" sz="1200" b="1">
                          <a:solidFill>
                            <a:srgbClr val="002060"/>
                          </a:solidFill>
                          <a:effectLst/>
                          <a:latin typeface="Arial"/>
                          <a:cs typeface="Arial"/>
                        </a:rPr>
                        <a:t>Security Operations Platform and Program Initiative (SOPPI)</a:t>
                      </a:r>
                    </a:p>
                    <a:p>
                      <a:pPr marL="171450" lvl="0" indent="-171450" fontAlgn="base">
                        <a:lnSpc>
                          <a:spcPts val="1650"/>
                        </a:lnSpc>
                        <a:buFont typeface="Arial"/>
                        <a:buChar char="•"/>
                      </a:pPr>
                      <a:r>
                        <a:rPr lang="en-US" sz="1200" b="1">
                          <a:solidFill>
                            <a:srgbClr val="002060"/>
                          </a:solidFill>
                          <a:effectLst/>
                          <a:latin typeface="Arial"/>
                          <a:cs typeface="Arial"/>
                        </a:rPr>
                        <a:t>Unified Communication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171450" lvl="0" indent="-171450" fontAlgn="base">
                        <a:lnSpc>
                          <a:spcPts val="1650"/>
                        </a:lnSpc>
                        <a:buFont typeface="Arial"/>
                        <a:buChar char="•"/>
                      </a:pPr>
                      <a:r>
                        <a:rPr lang="en-US" sz="1200" b="1">
                          <a:solidFill>
                            <a:srgbClr val="002060"/>
                          </a:solidFill>
                          <a:effectLst/>
                          <a:latin typeface="Arial"/>
                          <a:cs typeface="Arial"/>
                        </a:rPr>
                        <a:t>Fortinet</a:t>
                      </a:r>
                    </a:p>
                    <a:p>
                      <a:pPr marL="171450" lvl="0" indent="-171450" fontAlgn="base">
                        <a:lnSpc>
                          <a:spcPts val="1650"/>
                        </a:lnSpc>
                        <a:buFont typeface="Arial"/>
                        <a:buChar char="•"/>
                      </a:pPr>
                      <a:r>
                        <a:rPr lang="en-US" sz="1200" b="1">
                          <a:solidFill>
                            <a:srgbClr val="002060"/>
                          </a:solidFill>
                          <a:effectLst/>
                          <a:latin typeface="Arial"/>
                          <a:cs typeface="Arial"/>
                        </a:rPr>
                        <a:t>CrowdStrike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fontAlgn="base">
                        <a:buNone/>
                      </a:pPr>
                      <a:endParaRPr lang="en-US" sz="1200" b="1">
                        <a:solidFill>
                          <a:srgbClr val="002060"/>
                        </a:solidFill>
                        <a:effectLst/>
                        <a:latin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902847666"/>
                  </a:ext>
                </a:extLst>
              </a:tr>
              <a:tr h="670545">
                <a:tc>
                  <a:txBody>
                    <a:bodyPr/>
                    <a:lstStyle/>
                    <a:p>
                      <a:pPr marL="0" algn="l" fontAlgn="base">
                        <a:lnSpc>
                          <a:spcPts val="1650"/>
                        </a:lnSpc>
                        <a:buNone/>
                      </a:pPr>
                      <a:r>
                        <a:rPr lang="en-US" sz="1600" b="1">
                          <a:solidFill>
                            <a:srgbClr val="002060"/>
                          </a:solidFill>
                          <a:effectLst/>
                          <a:latin typeface="Arial"/>
                          <a:cs typeface="Arial"/>
                        </a:rPr>
                        <a:t>Operational Backbone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lvl="0" indent="-342900" fontAlgn="base">
                        <a:buFont typeface="Arial" panose="020B0604020202020204" pitchFamily="34" charset="0"/>
                        <a:buChar char="•"/>
                      </a:pPr>
                      <a:endParaRPr lang="en-US" sz="1200" b="1">
                        <a:solidFill>
                          <a:srgbClr val="002060"/>
                        </a:solidFill>
                        <a:effectLst/>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171450" lvl="0" indent="-171450" fontAlgn="base">
                        <a:lnSpc>
                          <a:spcPts val="1650"/>
                        </a:lnSpc>
                        <a:buFont typeface="Arial"/>
                        <a:buChar char="•"/>
                      </a:pPr>
                      <a:r>
                        <a:rPr lang="en-US" sz="1200" b="1" err="1">
                          <a:solidFill>
                            <a:srgbClr val="002060"/>
                          </a:solidFill>
                          <a:effectLst/>
                          <a:latin typeface="Arial"/>
                          <a:cs typeface="Arial"/>
                        </a:rPr>
                        <a:t>ProcureNEXT</a:t>
                      </a:r>
                      <a:endParaRPr lang="en-US" sz="1200" b="1">
                        <a:solidFill>
                          <a:srgbClr val="002060"/>
                        </a:solidFill>
                        <a:effectLst/>
                        <a:latin typeface="Arial"/>
                        <a:cs typeface="Arial"/>
                      </a:endParaRPr>
                    </a:p>
                    <a:p>
                      <a:pPr marL="171450" lvl="0" indent="-171450" fontAlgn="base">
                        <a:lnSpc>
                          <a:spcPts val="1650"/>
                        </a:lnSpc>
                        <a:buFont typeface="Arial"/>
                        <a:buChar char="•"/>
                      </a:pPr>
                      <a:r>
                        <a:rPr lang="en-US" sz="1200" b="1">
                          <a:solidFill>
                            <a:srgbClr val="002060"/>
                          </a:solidFill>
                          <a:effectLst/>
                          <a:latin typeface="Arial"/>
                          <a:cs typeface="Arial"/>
                        </a:rPr>
                        <a:t>Comprehensive Online Education Initiative (COEI)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fontAlgn="base">
                        <a:buNone/>
                      </a:pPr>
                      <a:endParaRPr lang="en-US" sz="1200" b="1">
                        <a:solidFill>
                          <a:srgbClr val="002060"/>
                        </a:solidFill>
                        <a:effectLst/>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171450" lvl="0" indent="-171450" fontAlgn="base">
                        <a:lnSpc>
                          <a:spcPts val="1650"/>
                        </a:lnSpc>
                        <a:buFont typeface="Arial"/>
                        <a:buChar char="•"/>
                      </a:pPr>
                      <a:r>
                        <a:rPr lang="en-US" sz="1200" b="1">
                          <a:solidFill>
                            <a:srgbClr val="002060"/>
                          </a:solidFill>
                          <a:effectLst/>
                          <a:latin typeface="Arial"/>
                          <a:cs typeface="Arial"/>
                        </a:rPr>
                        <a:t>HRIS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85558540"/>
                  </a:ext>
                </a:extLst>
              </a:tr>
              <a:tr h="670545">
                <a:tc>
                  <a:txBody>
                    <a:bodyPr/>
                    <a:lstStyle/>
                    <a:p>
                      <a:pPr marL="0" fontAlgn="base">
                        <a:lnSpc>
                          <a:spcPts val="1650"/>
                        </a:lnSpc>
                        <a:buNone/>
                      </a:pPr>
                      <a:r>
                        <a:rPr lang="en-US" sz="1600" b="1">
                          <a:solidFill>
                            <a:srgbClr val="002060"/>
                          </a:solidFill>
                          <a:effectLst/>
                          <a:latin typeface="Arial"/>
                          <a:cs typeface="Arial"/>
                        </a:rPr>
                        <a:t>Research and Scholarship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171450" lvl="0" indent="-171450" fontAlgn="base">
                        <a:lnSpc>
                          <a:spcPts val="1650"/>
                        </a:lnSpc>
                        <a:buFont typeface="Arial"/>
                        <a:buChar char="•"/>
                      </a:pPr>
                      <a:r>
                        <a:rPr lang="en-US" sz="1200" b="1">
                          <a:solidFill>
                            <a:srgbClr val="002060"/>
                          </a:solidFill>
                          <a:effectLst/>
                          <a:latin typeface="Arial"/>
                          <a:cs typeface="Arial"/>
                        </a:rPr>
                        <a:t>Research Data Repository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fontAlgn="base">
                        <a:buNone/>
                      </a:pPr>
                      <a:endParaRPr lang="en-US" sz="1200" b="1">
                        <a:solidFill>
                          <a:srgbClr val="002060"/>
                        </a:solidFill>
                        <a:effectLst/>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171450" lvl="0" indent="-171450" fontAlgn="base">
                        <a:lnSpc>
                          <a:spcPts val="1650"/>
                        </a:lnSpc>
                        <a:buFont typeface="Arial"/>
                        <a:buChar char="•"/>
                      </a:pPr>
                      <a:r>
                        <a:rPr lang="en-US" sz="1200" b="1">
                          <a:solidFill>
                            <a:srgbClr val="002060"/>
                          </a:solidFill>
                          <a:effectLst/>
                          <a:latin typeface="Arial"/>
                          <a:cs typeface="Arial"/>
                        </a:rPr>
                        <a:t>Research Information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lvl="0" indent="0" fontAlgn="base">
                        <a:buNone/>
                      </a:pPr>
                      <a:endParaRPr lang="en-US" sz="1200" b="1" dirty="0">
                        <a:solidFill>
                          <a:srgbClr val="002060"/>
                        </a:solidFill>
                        <a:effectLst/>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75321572"/>
                  </a:ext>
                </a:extLst>
              </a:tr>
            </a:tbl>
          </a:graphicData>
        </a:graphic>
      </p:graphicFrame>
    </p:spTree>
    <p:extLst>
      <p:ext uri="{BB962C8B-B14F-4D97-AF65-F5344CB8AC3E}">
        <p14:creationId xmlns:p14="http://schemas.microsoft.com/office/powerpoint/2010/main" val="2504754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5FECE-D511-9756-1AF0-6B44912A6D4F}"/>
              </a:ext>
            </a:extLst>
          </p:cNvPr>
          <p:cNvSpPr>
            <a:spLocks noGrp="1"/>
          </p:cNvSpPr>
          <p:nvPr>
            <p:ph type="title"/>
          </p:nvPr>
        </p:nvSpPr>
        <p:spPr/>
        <p:txBody>
          <a:bodyPr/>
          <a:lstStyle/>
          <a:p>
            <a:r>
              <a:rPr lang="en-US" dirty="0">
                <a:latin typeface="+mn-lt"/>
              </a:rPr>
              <a:t>AI Tutor and AI in Advising</a:t>
            </a:r>
          </a:p>
        </p:txBody>
      </p:sp>
      <p:sp>
        <p:nvSpPr>
          <p:cNvPr id="4" name="Content Placeholder 2">
            <a:extLst>
              <a:ext uri="{FF2B5EF4-FFF2-40B4-BE49-F238E27FC236}">
                <a16:creationId xmlns:a16="http://schemas.microsoft.com/office/drawing/2014/main" id="{F6C71902-9E92-D77C-9D61-BA5BDD3A40FD}"/>
              </a:ext>
            </a:extLst>
          </p:cNvPr>
          <p:cNvSpPr txBox="1">
            <a:spLocks/>
          </p:cNvSpPr>
          <p:nvPr/>
        </p:nvSpPr>
        <p:spPr>
          <a:xfrm>
            <a:off x="838198" y="1801091"/>
            <a:ext cx="5257802" cy="4306747"/>
          </a:xfrm>
          <a:prstGeom prst="rect">
            <a:avLst/>
          </a:prstGeom>
          <a:solidFill>
            <a:srgbClr val="0070C0"/>
          </a:solidFill>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400" b="1" kern="0" dirty="0">
                <a:solidFill>
                  <a:schemeClr val="bg1"/>
                </a:solidFill>
              </a:rPr>
              <a:t>AI Tutor Project:</a:t>
            </a:r>
          </a:p>
          <a:p>
            <a:pPr>
              <a:spcBef>
                <a:spcPts val="600"/>
              </a:spcBef>
            </a:pPr>
            <a:r>
              <a:rPr lang="en-US" kern="100" dirty="0">
                <a:solidFill>
                  <a:schemeClr val="bg1"/>
                </a:solidFill>
                <a:latin typeface="Arial"/>
                <a:ea typeface="+mn-lt"/>
                <a:cs typeface="Arial"/>
              </a:rPr>
              <a:t>How it Works</a:t>
            </a:r>
            <a:endParaRPr lang="en-US" dirty="0">
              <a:solidFill>
                <a:schemeClr val="bg1"/>
              </a:solidFill>
              <a:latin typeface="Arial"/>
              <a:ea typeface="+mn-lt"/>
              <a:cs typeface="Arial"/>
            </a:endParaRPr>
          </a:p>
          <a:p>
            <a:pPr marL="171450" indent="-171450">
              <a:lnSpc>
                <a:spcPct val="110000"/>
              </a:lnSpc>
              <a:spcAft>
                <a:spcPts val="600"/>
              </a:spcAft>
              <a:buFont typeface="Arial" panose="020B0604020202020204" pitchFamily="34" charset="0"/>
              <a:buChar char="•"/>
            </a:pPr>
            <a:r>
              <a:rPr lang="en-US" sz="1600" dirty="0">
                <a:solidFill>
                  <a:schemeClr val="bg1"/>
                </a:solidFill>
                <a:latin typeface="Arial"/>
                <a:cs typeface="Arial"/>
              </a:rPr>
              <a:t>Faculty-driven, course specific personalized learning support available 24 x 7 x 365 from any computing device students use to study for and complete courses.</a:t>
            </a:r>
          </a:p>
          <a:p>
            <a:pPr marL="171450" indent="-171450">
              <a:lnSpc>
                <a:spcPct val="110000"/>
              </a:lnSpc>
              <a:spcAft>
                <a:spcPts val="600"/>
              </a:spcAft>
              <a:buFont typeface="Arial" panose="020B0604020202020204" pitchFamily="34" charset="0"/>
              <a:buChar char="•"/>
            </a:pPr>
            <a:r>
              <a:rPr lang="en-US" sz="1600" dirty="0">
                <a:solidFill>
                  <a:schemeClr val="bg1"/>
                </a:solidFill>
                <a:latin typeface="Arial"/>
                <a:cs typeface="Arial"/>
              </a:rPr>
              <a:t>The AI Tutor is based on the faculty pedagogy and content they determine the tutor should draw from.</a:t>
            </a:r>
            <a:endParaRPr lang="en-US" sz="1200" kern="100" dirty="0">
              <a:solidFill>
                <a:schemeClr val="bg1"/>
              </a:solidFill>
              <a:ea typeface="Calibri"/>
              <a:cs typeface="Calibri"/>
            </a:endParaRPr>
          </a:p>
          <a:p>
            <a:pPr>
              <a:spcBef>
                <a:spcPts val="600"/>
              </a:spcBef>
            </a:pPr>
            <a:r>
              <a:rPr lang="en-US" kern="100" dirty="0">
                <a:solidFill>
                  <a:schemeClr val="bg1"/>
                </a:solidFill>
                <a:latin typeface="Arial"/>
                <a:ea typeface="+mn-lt"/>
                <a:cs typeface="Arial"/>
              </a:rPr>
              <a:t>Current Status</a:t>
            </a:r>
          </a:p>
          <a:p>
            <a:pPr marL="171450" indent="-171450">
              <a:lnSpc>
                <a:spcPct val="110000"/>
              </a:lnSpc>
              <a:spcBef>
                <a:spcPts val="600"/>
              </a:spcBef>
              <a:buFont typeface="Arial" panose="020B0604020202020204" pitchFamily="34" charset="0"/>
              <a:buChar char="•"/>
            </a:pPr>
            <a:r>
              <a:rPr lang="en-US" sz="1600" kern="100" dirty="0">
                <a:solidFill>
                  <a:schemeClr val="bg1"/>
                </a:solidFill>
                <a:latin typeface="Arial"/>
                <a:cs typeface="Arial"/>
              </a:rPr>
              <a:t>Vendor-Provided Platform – procurement in process</a:t>
            </a:r>
          </a:p>
          <a:p>
            <a:pPr marL="171450" indent="-171450">
              <a:lnSpc>
                <a:spcPct val="110000"/>
              </a:lnSpc>
              <a:spcBef>
                <a:spcPts val="600"/>
              </a:spcBef>
              <a:buFont typeface="Arial" panose="020B0604020202020204" pitchFamily="34" charset="0"/>
              <a:buChar char="•"/>
            </a:pPr>
            <a:r>
              <a:rPr lang="en-US" sz="1600" kern="100" dirty="0">
                <a:solidFill>
                  <a:schemeClr val="bg1"/>
                </a:solidFill>
                <a:latin typeface="Arial"/>
                <a:cs typeface="Arial"/>
              </a:rPr>
              <a:t>Support for Faculty Custom Chatbots – Preparing to pilot in Fall 2026</a:t>
            </a:r>
            <a:endParaRPr lang="en-US" sz="1600" kern="0" dirty="0">
              <a:solidFill>
                <a:schemeClr val="bg1"/>
              </a:solidFill>
            </a:endParaRPr>
          </a:p>
          <a:p>
            <a:endParaRPr lang="en-US" sz="1600" kern="0" dirty="0">
              <a:solidFill>
                <a:schemeClr val="bg1"/>
              </a:solidFill>
            </a:endParaRPr>
          </a:p>
          <a:p>
            <a:endParaRPr lang="en-US" sz="2400" kern="0" dirty="0">
              <a:solidFill>
                <a:schemeClr val="bg1"/>
              </a:solidFill>
            </a:endParaRPr>
          </a:p>
          <a:p>
            <a:endParaRPr lang="en-US" sz="2400" kern="0" dirty="0">
              <a:solidFill>
                <a:schemeClr val="bg1"/>
              </a:solidFill>
            </a:endParaRPr>
          </a:p>
        </p:txBody>
      </p:sp>
      <p:sp>
        <p:nvSpPr>
          <p:cNvPr id="13" name="Content Placeholder 2">
            <a:extLst>
              <a:ext uri="{FF2B5EF4-FFF2-40B4-BE49-F238E27FC236}">
                <a16:creationId xmlns:a16="http://schemas.microsoft.com/office/drawing/2014/main" id="{B73BF63C-64DF-DC44-0162-FA59BCBA0464}"/>
              </a:ext>
            </a:extLst>
          </p:cNvPr>
          <p:cNvSpPr txBox="1">
            <a:spLocks/>
          </p:cNvSpPr>
          <p:nvPr/>
        </p:nvSpPr>
        <p:spPr>
          <a:xfrm>
            <a:off x="6331526" y="1801091"/>
            <a:ext cx="5257801" cy="4306747"/>
          </a:xfrm>
          <a:prstGeom prst="rect">
            <a:avLst/>
          </a:prstGeom>
          <a:solidFill>
            <a:srgbClr val="0070C0"/>
          </a:solidFill>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400" b="1" kern="0" dirty="0">
                <a:solidFill>
                  <a:schemeClr val="bg1"/>
                </a:solidFill>
              </a:rPr>
              <a:t>AI in Advising Project:</a:t>
            </a:r>
          </a:p>
          <a:p>
            <a:pPr>
              <a:spcBef>
                <a:spcPts val="600"/>
              </a:spcBef>
            </a:pPr>
            <a:r>
              <a:rPr lang="en-US" kern="100" dirty="0">
                <a:solidFill>
                  <a:schemeClr val="bg1"/>
                </a:solidFill>
                <a:latin typeface="Arial"/>
                <a:ea typeface="+mn-lt"/>
                <a:cs typeface="Arial"/>
              </a:rPr>
              <a:t>How it Works</a:t>
            </a:r>
            <a:endParaRPr lang="en-US" dirty="0">
              <a:solidFill>
                <a:schemeClr val="bg1"/>
              </a:solidFill>
              <a:latin typeface="Arial"/>
              <a:ea typeface="+mn-lt"/>
              <a:cs typeface="Arial"/>
            </a:endParaRPr>
          </a:p>
          <a:p>
            <a:pPr marL="171450" indent="-171450">
              <a:lnSpc>
                <a:spcPct val="110000"/>
              </a:lnSpc>
              <a:spcAft>
                <a:spcPts val="600"/>
              </a:spcAft>
              <a:buFont typeface="Arial" panose="020B0604020202020204" pitchFamily="34" charset="0"/>
              <a:buChar char="•"/>
            </a:pPr>
            <a:r>
              <a:rPr lang="en-US" sz="1600" dirty="0">
                <a:solidFill>
                  <a:schemeClr val="bg1"/>
                </a:solidFill>
                <a:latin typeface="Arial"/>
                <a:cs typeface="Arial"/>
              </a:rPr>
              <a:t>Personalized, real-time academic and career guidance to students anytime, anywhere.</a:t>
            </a:r>
          </a:p>
          <a:p>
            <a:pPr marL="171450" indent="-171450">
              <a:lnSpc>
                <a:spcPct val="110000"/>
              </a:lnSpc>
              <a:spcAft>
                <a:spcPts val="600"/>
              </a:spcAft>
              <a:buFont typeface="Arial" panose="020B0604020202020204" pitchFamily="34" charset="0"/>
              <a:buChar char="•"/>
            </a:pPr>
            <a:r>
              <a:rPr lang="en-US" sz="1600" dirty="0">
                <a:solidFill>
                  <a:schemeClr val="bg1"/>
                </a:solidFill>
                <a:latin typeface="Arial"/>
                <a:cs typeface="Arial"/>
              </a:rPr>
              <a:t>The solution will provide 24 x 7 x 365, scalable support integrated with campus information systems to improve decision-making, persistence, and on-time completion.</a:t>
            </a:r>
          </a:p>
          <a:p>
            <a:pPr>
              <a:spcBef>
                <a:spcPts val="600"/>
              </a:spcBef>
            </a:pPr>
            <a:r>
              <a:rPr lang="en-US" kern="100" dirty="0">
                <a:solidFill>
                  <a:schemeClr val="bg1"/>
                </a:solidFill>
                <a:latin typeface="Arial"/>
                <a:ea typeface="+mn-lt"/>
                <a:cs typeface="Arial"/>
              </a:rPr>
              <a:t>Current Status</a:t>
            </a:r>
          </a:p>
          <a:p>
            <a:pPr marL="171450" indent="-171450">
              <a:lnSpc>
                <a:spcPct val="110000"/>
              </a:lnSpc>
              <a:spcAft>
                <a:spcPts val="600"/>
              </a:spcAft>
              <a:buFont typeface="Arial" panose="020B0604020202020204" pitchFamily="34" charset="0"/>
              <a:buChar char="•"/>
            </a:pPr>
            <a:r>
              <a:rPr lang="en-US" sz="1600" dirty="0">
                <a:solidFill>
                  <a:schemeClr val="bg1"/>
                </a:solidFill>
                <a:latin typeface="Arial"/>
                <a:cs typeface="Arial"/>
              </a:rPr>
              <a:t>Exploratory pilots in place and being launched to inform requirements is underway – Two pilot scenarios. </a:t>
            </a:r>
          </a:p>
          <a:p>
            <a:pPr marL="171450" indent="-171450">
              <a:lnSpc>
                <a:spcPct val="110000"/>
              </a:lnSpc>
              <a:spcAft>
                <a:spcPts val="600"/>
              </a:spcAft>
              <a:buFont typeface="Arial" panose="020B0604020202020204" pitchFamily="34" charset="0"/>
              <a:buChar char="•"/>
            </a:pPr>
            <a:r>
              <a:rPr lang="en-US" sz="1600" dirty="0">
                <a:solidFill>
                  <a:schemeClr val="bg1"/>
                </a:solidFill>
                <a:latin typeface="Arial"/>
                <a:ea typeface="Calibri"/>
                <a:cs typeface="Arial"/>
              </a:rPr>
              <a:t>Beginning to collect feedback from pilots with existing vendors.</a:t>
            </a:r>
          </a:p>
          <a:p>
            <a:endParaRPr lang="en-US" sz="2400" kern="0" dirty="0">
              <a:solidFill>
                <a:schemeClr val="bg1"/>
              </a:solidFill>
            </a:endParaRPr>
          </a:p>
        </p:txBody>
      </p:sp>
    </p:spTree>
    <p:extLst>
      <p:ext uri="{BB962C8B-B14F-4D97-AF65-F5344CB8AC3E}">
        <p14:creationId xmlns:p14="http://schemas.microsoft.com/office/powerpoint/2010/main" val="776962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0EFE2-1B22-ED98-4603-EF5206A3AC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503C0DA-D06C-3E93-0168-A392AF8CCEC8}"/>
              </a:ext>
            </a:extLst>
          </p:cNvPr>
          <p:cNvSpPr txBox="1">
            <a:spLocks noGrp="1"/>
          </p:cNvSpPr>
          <p:nvPr>
            <p:ph type="title" idx="4294967295"/>
          </p:nvPr>
        </p:nvSpPr>
        <p:spPr>
          <a:xfrm>
            <a:off x="2415808" y="654173"/>
            <a:ext cx="736038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Two Pilot Scenarios (1 of 2)</a:t>
            </a:r>
          </a:p>
        </p:txBody>
      </p:sp>
      <p:sp>
        <p:nvSpPr>
          <p:cNvPr id="7" name="Rectangle 6">
            <a:extLst>
              <a:ext uri="{FF2B5EF4-FFF2-40B4-BE49-F238E27FC236}">
                <a16:creationId xmlns:a16="http://schemas.microsoft.com/office/drawing/2014/main" id="{329D77B7-889B-B8E0-DAD5-7FF1882D7111}"/>
              </a:ext>
            </a:extLst>
          </p:cNvPr>
          <p:cNvSpPr/>
          <p:nvPr/>
        </p:nvSpPr>
        <p:spPr>
          <a:xfrm>
            <a:off x="527695" y="1671678"/>
            <a:ext cx="5058028" cy="4555093"/>
          </a:xfrm>
          <a:prstGeom prst="rect">
            <a:avLst/>
          </a:prstGeom>
          <a:ln w="9525">
            <a:solidFill>
              <a:schemeClr val="tx1"/>
            </a:solidFill>
          </a:ln>
        </p:spPr>
        <p:txBody>
          <a:bodyPr wrap="square">
            <a:spAutoFit/>
          </a:bodyPr>
          <a:lstStyle/>
          <a:p>
            <a:pPr>
              <a:spcAft>
                <a:spcPts val="1200"/>
              </a:spcAft>
            </a:pPr>
            <a:r>
              <a:rPr lang="en-US" sz="2400" b="1" dirty="0">
                <a:solidFill>
                  <a:srgbClr val="000000"/>
                </a:solidFill>
                <a:latin typeface="Arial" panose="020B0604020202020204" pitchFamily="34" charset="0"/>
              </a:rPr>
              <a:t>Existing SUNY Campus Vendors</a:t>
            </a:r>
          </a:p>
          <a:p>
            <a:pPr marL="342900" indent="-342900">
              <a:spcAft>
                <a:spcPts val="1200"/>
              </a:spcAft>
              <a:buFont typeface="Arial" panose="020B0604020202020204" pitchFamily="34" charset="0"/>
              <a:buChar char="•"/>
            </a:pPr>
            <a:r>
              <a:rPr lang="en-US" dirty="0">
                <a:solidFill>
                  <a:srgbClr val="000000"/>
                </a:solidFill>
                <a:latin typeface="Arial" panose="020B0604020202020204" pitchFamily="34" charset="0"/>
              </a:rPr>
              <a:t>Vendors already working with or in discussions with one or more campuses</a:t>
            </a:r>
          </a:p>
          <a:p>
            <a:pPr marL="342900" indent="-342900">
              <a:spcAft>
                <a:spcPts val="1200"/>
              </a:spcAft>
              <a:buFont typeface="Arial" panose="020B0604020202020204" pitchFamily="34" charset="0"/>
              <a:buChar char="•"/>
            </a:pPr>
            <a:r>
              <a:rPr lang="en-US" dirty="0">
                <a:solidFill>
                  <a:srgbClr val="000000"/>
                </a:solidFill>
                <a:latin typeface="Arial" panose="020B0604020202020204" pitchFamily="34" charset="0"/>
              </a:rPr>
              <a:t>Vendor and campus agreement to participate in the pilot experience</a:t>
            </a:r>
          </a:p>
          <a:p>
            <a:pPr marL="342900" indent="-342900">
              <a:spcAft>
                <a:spcPts val="1200"/>
              </a:spcAft>
              <a:buFont typeface="Arial" panose="020B0604020202020204" pitchFamily="34" charset="0"/>
              <a:buChar char="•"/>
            </a:pPr>
            <a:r>
              <a:rPr lang="en-US" dirty="0">
                <a:solidFill>
                  <a:srgbClr val="000000"/>
                </a:solidFill>
                <a:latin typeface="Arial" panose="020B0604020202020204" pitchFamily="34" charset="0"/>
              </a:rPr>
              <a:t>Periodic engagement with System Admin to share learnings and insights</a:t>
            </a:r>
          </a:p>
          <a:p>
            <a:pPr marL="342900" indent="-342900">
              <a:spcAft>
                <a:spcPts val="1200"/>
              </a:spcAft>
              <a:buFont typeface="Arial" panose="020B0604020202020204" pitchFamily="34" charset="0"/>
              <a:buChar char="•"/>
            </a:pPr>
            <a:r>
              <a:rPr lang="en-US" dirty="0">
                <a:solidFill>
                  <a:srgbClr val="000000"/>
                </a:solidFill>
                <a:latin typeface="Arial" panose="020B0604020202020204" pitchFamily="34" charset="0"/>
              </a:rPr>
              <a:t>Agreement for students and advisors to participate in feedback surveys and/or focus group sessions</a:t>
            </a:r>
          </a:p>
          <a:p>
            <a:pPr marL="342900" indent="-342900">
              <a:spcAft>
                <a:spcPts val="1200"/>
              </a:spcAft>
              <a:buFont typeface="Arial" panose="020B0604020202020204" pitchFamily="34" charset="0"/>
              <a:buChar char="•"/>
            </a:pPr>
            <a:r>
              <a:rPr lang="en-US" dirty="0">
                <a:solidFill>
                  <a:srgbClr val="000000"/>
                </a:solidFill>
                <a:latin typeface="Arial" panose="020B0604020202020204" pitchFamily="34" charset="0"/>
              </a:rPr>
              <a:t>Contracting done at the campus level – verification of meeting SUNY AI requirements</a:t>
            </a:r>
          </a:p>
        </p:txBody>
      </p:sp>
      <p:sp>
        <p:nvSpPr>
          <p:cNvPr id="2" name="Rectangle 1">
            <a:extLst>
              <a:ext uri="{FF2B5EF4-FFF2-40B4-BE49-F238E27FC236}">
                <a16:creationId xmlns:a16="http://schemas.microsoft.com/office/drawing/2014/main" id="{6B706B08-6475-DB05-EF5B-D3CBAF74E73B}"/>
              </a:ext>
            </a:extLst>
          </p:cNvPr>
          <p:cNvSpPr/>
          <p:nvPr/>
        </p:nvSpPr>
        <p:spPr>
          <a:xfrm>
            <a:off x="5799909" y="1671678"/>
            <a:ext cx="5799442" cy="4555093"/>
          </a:xfrm>
          <a:prstGeom prst="rect">
            <a:avLst/>
          </a:prstGeom>
          <a:ln w="19050">
            <a:solidFill>
              <a:schemeClr val="tx1"/>
            </a:solidFill>
          </a:ln>
        </p:spPr>
        <p:txBody>
          <a:bodyPr wrap="square">
            <a:spAutoFit/>
          </a:bodyPr>
          <a:lstStyle/>
          <a:p>
            <a:pPr>
              <a:spcAft>
                <a:spcPts val="1200"/>
              </a:spcAft>
            </a:pPr>
            <a:r>
              <a:rPr lang="en-US" sz="2400" b="1" dirty="0">
                <a:solidFill>
                  <a:srgbClr val="000000"/>
                </a:solidFill>
                <a:latin typeface="Arial" panose="020B0604020202020204" pitchFamily="34" charset="0"/>
              </a:rPr>
              <a:t>New Vendors</a:t>
            </a:r>
          </a:p>
          <a:p>
            <a:pPr marL="342900" indent="-342900">
              <a:spcAft>
                <a:spcPts val="1200"/>
              </a:spcAft>
              <a:buFont typeface="Arial" panose="020B0604020202020204" pitchFamily="34" charset="0"/>
              <a:buChar char="•"/>
            </a:pPr>
            <a:r>
              <a:rPr lang="en-US" dirty="0">
                <a:solidFill>
                  <a:srgbClr val="000000"/>
                </a:solidFill>
                <a:latin typeface="Arial" panose="020B0604020202020204" pitchFamily="34" charset="0"/>
              </a:rPr>
              <a:t>Vendors selected to represent a variety of approaches</a:t>
            </a:r>
          </a:p>
          <a:p>
            <a:pPr marL="342900" indent="-342900">
              <a:spcAft>
                <a:spcPts val="1200"/>
              </a:spcAft>
              <a:buFont typeface="Arial" panose="020B0604020202020204" pitchFamily="34" charset="0"/>
              <a:buChar char="•"/>
            </a:pPr>
            <a:r>
              <a:rPr lang="en-US" dirty="0">
                <a:solidFill>
                  <a:srgbClr val="000000"/>
                </a:solidFill>
                <a:latin typeface="Arial" panose="020B0604020202020204" pitchFamily="34" charset="0"/>
              </a:rPr>
              <a:t>Vendor and campus agreement to participate in a Year-long pilot experience based on alignment of functionality</a:t>
            </a:r>
          </a:p>
          <a:p>
            <a:pPr marL="342900" indent="-342900">
              <a:spcAft>
                <a:spcPts val="1200"/>
              </a:spcAft>
              <a:buFont typeface="Arial" panose="020B0604020202020204" pitchFamily="34" charset="0"/>
              <a:buChar char="•"/>
            </a:pPr>
            <a:r>
              <a:rPr lang="en-US" dirty="0">
                <a:solidFill>
                  <a:srgbClr val="000000"/>
                </a:solidFill>
                <a:latin typeface="Arial" panose="020B0604020202020204" pitchFamily="34" charset="0"/>
              </a:rPr>
              <a:t>Facilitation by System Admin to launch and support the pilot - regular engagement with campus and vendor</a:t>
            </a:r>
          </a:p>
          <a:p>
            <a:pPr marL="342900" indent="-342900">
              <a:spcAft>
                <a:spcPts val="1200"/>
              </a:spcAft>
              <a:buFont typeface="Arial" panose="020B0604020202020204" pitchFamily="34" charset="0"/>
              <a:buChar char="•"/>
            </a:pPr>
            <a:r>
              <a:rPr lang="en-US" dirty="0">
                <a:solidFill>
                  <a:srgbClr val="000000"/>
                </a:solidFill>
                <a:latin typeface="Arial" panose="020B0604020202020204" pitchFamily="34" charset="0"/>
              </a:rPr>
              <a:t>Agreement for students and advisors to participate in feedback surveys and/or focus group sessions</a:t>
            </a:r>
          </a:p>
          <a:p>
            <a:pPr marL="342900" indent="-342900">
              <a:spcAft>
                <a:spcPts val="1200"/>
              </a:spcAft>
              <a:buFont typeface="Arial" panose="020B0604020202020204" pitchFamily="34" charset="0"/>
              <a:buChar char="•"/>
            </a:pPr>
            <a:r>
              <a:rPr lang="en-US" dirty="0">
                <a:solidFill>
                  <a:srgbClr val="000000"/>
                </a:solidFill>
                <a:latin typeface="Arial" panose="020B0604020202020204" pitchFamily="34" charset="0"/>
              </a:rPr>
              <a:t>Contracting done by System Administration – verification of meeting SUNY AI requirements</a:t>
            </a:r>
          </a:p>
        </p:txBody>
      </p:sp>
    </p:spTree>
    <p:extLst>
      <p:ext uri="{BB962C8B-B14F-4D97-AF65-F5344CB8AC3E}">
        <p14:creationId xmlns:p14="http://schemas.microsoft.com/office/powerpoint/2010/main" val="789619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8C98F-AA31-EDDD-544B-3BF5977F424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4B5BB1F-4C14-EF1E-53A0-9BBABEF09D35}"/>
              </a:ext>
            </a:extLst>
          </p:cNvPr>
          <p:cNvSpPr txBox="1">
            <a:spLocks noGrp="1"/>
          </p:cNvSpPr>
          <p:nvPr>
            <p:ph type="title" idx="4294967295"/>
          </p:nvPr>
        </p:nvSpPr>
        <p:spPr>
          <a:xfrm>
            <a:off x="1727200" y="654173"/>
            <a:ext cx="995680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ctr">
              <a:lnSpc>
                <a:spcPct val="100000"/>
              </a:lnSpc>
              <a:spcBef>
                <a:spcPts val="0"/>
              </a:spcBef>
              <a:defRPr/>
            </a:pPr>
            <a:r>
              <a:rPr lang="en-US" sz="4000" b="1" dirty="0">
                <a:solidFill>
                  <a:srgbClr val="002060"/>
                </a:solidFill>
                <a:latin typeface="Arial" panose="020B0604020202020204" pitchFamily="34" charset="0"/>
              </a:rPr>
              <a:t>Two Pilot Scenarios (2 of 2)</a:t>
            </a:r>
            <a:endParaRPr kumimoji="0" lang="en-US" sz="4000" b="1" i="0" u="none" strike="noStrike" kern="120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2" name="Rectangle 1">
            <a:extLst>
              <a:ext uri="{FF2B5EF4-FFF2-40B4-BE49-F238E27FC236}">
                <a16:creationId xmlns:a16="http://schemas.microsoft.com/office/drawing/2014/main" id="{9EB2C80A-19E5-831E-F9D0-FAA888DD43C1}"/>
              </a:ext>
            </a:extLst>
          </p:cNvPr>
          <p:cNvSpPr/>
          <p:nvPr/>
        </p:nvSpPr>
        <p:spPr>
          <a:xfrm>
            <a:off x="547438" y="1928462"/>
            <a:ext cx="5205662" cy="4231928"/>
          </a:xfrm>
          <a:prstGeom prst="rect">
            <a:avLst/>
          </a:prstGeom>
        </p:spPr>
        <p:txBody>
          <a:bodyPr wrap="square">
            <a:spAutoFit/>
          </a:bodyPr>
          <a:lstStyle/>
          <a:p>
            <a:pPr algn="ctr">
              <a:spcAft>
                <a:spcPts val="1200"/>
              </a:spcAft>
            </a:pPr>
            <a:r>
              <a:rPr lang="en-US" sz="2400" b="1" dirty="0">
                <a:solidFill>
                  <a:srgbClr val="002060"/>
                </a:solidFill>
                <a:latin typeface="Arial" panose="020B0604020202020204" pitchFamily="34" charset="0"/>
                <a:cs typeface="Arial" panose="020B0604020202020204" pitchFamily="34" charset="0"/>
              </a:rPr>
              <a:t>Existing SUNY Campus Vendors</a:t>
            </a:r>
          </a:p>
          <a:p>
            <a:pPr marL="342900" marR="0" lvl="0" indent="-342900">
              <a:lnSpc>
                <a:spcPct val="100000"/>
              </a:lnSpc>
              <a:spcAft>
                <a:spcPts val="600"/>
              </a:spcAft>
              <a:buFont typeface="+mj-lt"/>
              <a:buAutoNum type="arabicPeriod"/>
            </a:pPr>
            <a:r>
              <a:rPr lang="en-US" sz="2000" dirty="0">
                <a:latin typeface="Arial" panose="020B0604020202020204" pitchFamily="34" charset="0"/>
                <a:ea typeface="Times New Roman" panose="02020603050405020304" pitchFamily="18" charset="0"/>
                <a:cs typeface="Arial" panose="020B0604020202020204" pitchFamily="34" charset="0"/>
              </a:rPr>
              <a:t>Vendors identified by campuses:</a:t>
            </a:r>
          </a:p>
          <a:p>
            <a:pPr marL="800100" lvl="1" indent="-342900">
              <a:spcAft>
                <a:spcPts val="600"/>
              </a:spcAft>
              <a:buFont typeface="Arial" panose="020B0604020202020204" pitchFamily="34" charset="0"/>
              <a:buChar char="•"/>
            </a:pPr>
            <a:r>
              <a:rPr lang="en-US" sz="2000" dirty="0">
                <a:latin typeface="Arial" panose="020B0604020202020204" pitchFamily="34" charset="0"/>
                <a:ea typeface="Times New Roman" panose="02020603050405020304" pitchFamily="18" charset="0"/>
                <a:cs typeface="Arial" panose="020B0604020202020204" pitchFamily="34" charset="0"/>
              </a:rPr>
              <a:t>Ellucian (</a:t>
            </a:r>
            <a:r>
              <a:rPr lang="en-US" sz="2000" dirty="0" err="1">
                <a:latin typeface="Arial" panose="020B0604020202020204" pitchFamily="34" charset="0"/>
                <a:ea typeface="Times New Roman" panose="02020603050405020304" pitchFamily="18" charset="0"/>
                <a:cs typeface="Arial" panose="020B0604020202020204" pitchFamily="34" charset="0"/>
              </a:rPr>
              <a:t>SmartPlan</a:t>
            </a:r>
            <a:r>
              <a:rPr lang="en-US" sz="2000" dirty="0">
                <a:latin typeface="Arial" panose="020B0604020202020204" pitchFamily="34" charset="0"/>
                <a:ea typeface="Times New Roman" panose="02020603050405020304" pitchFamily="18" charset="0"/>
                <a:cs typeface="Arial" panose="020B0604020202020204" pitchFamily="34" charset="0"/>
              </a:rPr>
              <a:t>)</a:t>
            </a:r>
          </a:p>
          <a:p>
            <a:pPr marL="800100" lvl="1" indent="-342900">
              <a:spcAft>
                <a:spcPts val="600"/>
              </a:spcAft>
              <a:buFont typeface="Arial" panose="020B0604020202020204" pitchFamily="34" charset="0"/>
              <a:buChar char="•"/>
            </a:pPr>
            <a:r>
              <a:rPr lang="en-US" sz="2000" dirty="0">
                <a:latin typeface="Arial" panose="020B0604020202020204" pitchFamily="34" charset="0"/>
                <a:ea typeface="Times New Roman" panose="02020603050405020304" pitchFamily="18" charset="0"/>
                <a:cs typeface="Arial" panose="020B0604020202020204" pitchFamily="34" charset="0"/>
              </a:rPr>
              <a:t>EAB (Navigate 360)</a:t>
            </a:r>
          </a:p>
          <a:p>
            <a:pPr marL="800100" lvl="1" indent="-342900">
              <a:spcAft>
                <a:spcPts val="600"/>
              </a:spcAft>
              <a:buFont typeface="Arial" panose="020B0604020202020204" pitchFamily="34" charset="0"/>
              <a:buChar char="•"/>
            </a:pPr>
            <a:r>
              <a:rPr lang="en-US" sz="2000" dirty="0" err="1">
                <a:latin typeface="Arial" panose="020B0604020202020204" pitchFamily="34" charset="0"/>
                <a:ea typeface="Times New Roman" panose="02020603050405020304" pitchFamily="18" charset="0"/>
                <a:cs typeface="Arial" panose="020B0604020202020204" pitchFamily="34" charset="0"/>
              </a:rPr>
              <a:t>Gravyty</a:t>
            </a:r>
            <a:r>
              <a:rPr lang="en-US" sz="2000" dirty="0">
                <a:latin typeface="Arial" panose="020B0604020202020204" pitchFamily="34" charset="0"/>
                <a:ea typeface="Times New Roman" panose="02020603050405020304" pitchFamily="18" charset="0"/>
                <a:cs typeface="Arial" panose="020B0604020202020204" pitchFamily="34" charset="0"/>
              </a:rPr>
              <a:t> (</a:t>
            </a:r>
            <a:r>
              <a:rPr lang="en-US" sz="2000" dirty="0" err="1">
                <a:latin typeface="Arial" panose="020B0604020202020204" pitchFamily="34" charset="0"/>
                <a:ea typeface="Times New Roman" panose="02020603050405020304" pitchFamily="18" charset="0"/>
                <a:cs typeface="Arial" panose="020B0604020202020204" pitchFamily="34" charset="0"/>
              </a:rPr>
              <a:t>Ivy&amp;Ocelot</a:t>
            </a:r>
            <a:r>
              <a:rPr lang="en-US" sz="2000" dirty="0">
                <a:latin typeface="Arial" panose="020B0604020202020204" pitchFamily="34" charset="0"/>
                <a:ea typeface="Times New Roman" panose="02020603050405020304" pitchFamily="18" charset="0"/>
                <a:cs typeface="Arial" panose="020B0604020202020204" pitchFamily="34" charset="0"/>
              </a:rPr>
              <a:t>)</a:t>
            </a:r>
          </a:p>
          <a:p>
            <a:pPr marL="800100" lvl="1" indent="-342900">
              <a:spcAft>
                <a:spcPts val="600"/>
              </a:spcAft>
              <a:buFont typeface="Arial" panose="020B0604020202020204" pitchFamily="34" charset="0"/>
              <a:buChar char="•"/>
            </a:pPr>
            <a:r>
              <a:rPr lang="en-US" sz="2000" dirty="0" err="1">
                <a:latin typeface="Arial" panose="020B0604020202020204" pitchFamily="34" charset="0"/>
                <a:ea typeface="Times New Roman" panose="02020603050405020304" pitchFamily="18" charset="0"/>
                <a:cs typeface="Arial" panose="020B0604020202020204" pitchFamily="34" charset="0"/>
              </a:rPr>
              <a:t>EdSights</a:t>
            </a:r>
            <a:r>
              <a:rPr lang="en-US" sz="2000" dirty="0">
                <a:latin typeface="Arial" panose="020B0604020202020204" pitchFamily="34" charset="0"/>
                <a:ea typeface="Times New Roman" panose="02020603050405020304" pitchFamily="18" charset="0"/>
                <a:cs typeface="Arial" panose="020B0604020202020204" pitchFamily="34" charset="0"/>
              </a:rPr>
              <a:t> (Chatbot)</a:t>
            </a:r>
          </a:p>
          <a:p>
            <a:pPr marL="342900" marR="0" lvl="0" indent="-342900">
              <a:lnSpc>
                <a:spcPct val="100000"/>
              </a:lnSpc>
              <a:spcAft>
                <a:spcPts val="600"/>
              </a:spcAft>
              <a:buFont typeface="+mj-lt"/>
              <a:buAutoNum type="arabicPeriod"/>
            </a:pPr>
            <a:r>
              <a:rPr lang="en-US" sz="2000" dirty="0">
                <a:latin typeface="Arial" panose="020B0604020202020204" pitchFamily="34" charset="0"/>
                <a:ea typeface="Times New Roman" panose="02020603050405020304" pitchFamily="18" charset="0"/>
                <a:cs typeface="Arial" panose="020B0604020202020204" pitchFamily="34" charset="0"/>
              </a:rPr>
              <a:t>Meeting with vendors and campuses monthly</a:t>
            </a:r>
          </a:p>
          <a:p>
            <a:pPr marL="342900" marR="0" lvl="0" indent="-342900">
              <a:lnSpc>
                <a:spcPct val="100000"/>
              </a:lnSpc>
              <a:spcAft>
                <a:spcPts val="600"/>
              </a:spcAft>
              <a:buFont typeface="+mj-lt"/>
              <a:buAutoNum type="arabicPeriod"/>
            </a:pPr>
            <a:r>
              <a:rPr lang="en-US" sz="2000" dirty="0">
                <a:latin typeface="Arial" panose="020B0604020202020204" pitchFamily="34" charset="0"/>
                <a:ea typeface="Times New Roman" panose="02020603050405020304" pitchFamily="18" charset="0"/>
                <a:cs typeface="Arial" panose="020B0604020202020204" pitchFamily="34" charset="0"/>
              </a:rPr>
              <a:t>Outlining survey questions to collect campus feedback</a:t>
            </a:r>
          </a:p>
          <a:p>
            <a:pPr marL="342900" marR="0" lvl="0" indent="-342900">
              <a:lnSpc>
                <a:spcPct val="100000"/>
              </a:lnSpc>
              <a:buFont typeface="+mj-lt"/>
              <a:buAutoNum type="arabicPeriod"/>
            </a:pPr>
            <a:endParaRPr lang="en-US" sz="2000" dirty="0">
              <a:latin typeface="Arial" panose="020B0604020202020204" pitchFamily="34" charset="0"/>
              <a:ea typeface="Times New Roman" panose="02020603050405020304" pitchFamily="18" charset="0"/>
              <a:cs typeface="Arial" panose="020B0604020202020204" pitchFamily="34" charset="0"/>
            </a:endParaRPr>
          </a:p>
        </p:txBody>
      </p:sp>
      <p:sp>
        <p:nvSpPr>
          <p:cNvPr id="7" name="Rectangle 6">
            <a:extLst>
              <a:ext uri="{FF2B5EF4-FFF2-40B4-BE49-F238E27FC236}">
                <a16:creationId xmlns:a16="http://schemas.microsoft.com/office/drawing/2014/main" id="{DAE40E27-5523-5A56-E76A-8F942D07BF7C}"/>
              </a:ext>
            </a:extLst>
          </p:cNvPr>
          <p:cNvSpPr/>
          <p:nvPr/>
        </p:nvSpPr>
        <p:spPr>
          <a:xfrm>
            <a:off x="6081484" y="1928462"/>
            <a:ext cx="5602516" cy="3770263"/>
          </a:xfrm>
          <a:prstGeom prst="rect">
            <a:avLst/>
          </a:prstGeom>
        </p:spPr>
        <p:txBody>
          <a:bodyPr wrap="square">
            <a:spAutoFit/>
          </a:bodyPr>
          <a:lstStyle/>
          <a:p>
            <a:pPr algn="ctr">
              <a:spcAft>
                <a:spcPts val="1200"/>
              </a:spcAft>
            </a:pPr>
            <a:r>
              <a:rPr lang="en-US" sz="2400" b="1" dirty="0">
                <a:solidFill>
                  <a:srgbClr val="002060"/>
                </a:solidFill>
                <a:latin typeface="Arial" panose="020B0604020202020204" pitchFamily="34" charset="0"/>
                <a:cs typeface="Arial" panose="020B0604020202020204" pitchFamily="34" charset="0"/>
              </a:rPr>
              <a:t>New Vendors</a:t>
            </a:r>
          </a:p>
          <a:p>
            <a:pPr marL="342900" indent="-342900">
              <a:spcAft>
                <a:spcPts val="600"/>
              </a:spcAft>
              <a:buAutoNum type="arabicPeriod"/>
            </a:pPr>
            <a:r>
              <a:rPr lang="en-US" sz="2000" dirty="0">
                <a:latin typeface="Arial" panose="020B0604020202020204" pitchFamily="34" charset="0"/>
                <a:cs typeface="Arial" panose="020B0604020202020204" pitchFamily="34" charset="0"/>
              </a:rPr>
              <a:t>Vendors identified through SOI process</a:t>
            </a:r>
          </a:p>
          <a:p>
            <a:pPr marL="800100" lvl="1" indent="-342900">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Google/Nerdery</a:t>
            </a:r>
          </a:p>
          <a:p>
            <a:pPr marL="800100" lvl="1" indent="-342900">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D2L Lumi (</a:t>
            </a:r>
            <a:r>
              <a:rPr lang="en-US" sz="2000" dirty="0" err="1">
                <a:latin typeface="Arial" panose="020B0604020202020204" pitchFamily="34" charset="0"/>
                <a:cs typeface="Arial" panose="020B0604020202020204" pitchFamily="34" charset="0"/>
              </a:rPr>
              <a:t>Learnwise</a:t>
            </a:r>
            <a:r>
              <a:rPr lang="en-US" sz="2000" dirty="0">
                <a:latin typeface="Arial" panose="020B0604020202020204" pitchFamily="34" charset="0"/>
                <a:cs typeface="Arial" panose="020B0604020202020204" pitchFamily="34" charset="0"/>
              </a:rPr>
              <a:t>)</a:t>
            </a:r>
          </a:p>
          <a:p>
            <a:pPr marL="342900" indent="-342900">
              <a:spcAft>
                <a:spcPts val="600"/>
              </a:spcAft>
              <a:buAutoNum type="arabicPeriod"/>
            </a:pPr>
            <a:r>
              <a:rPr lang="en-US" sz="2000" dirty="0">
                <a:latin typeface="Arial" panose="020B0604020202020204" pitchFamily="34" charset="0"/>
                <a:cs typeface="Arial" panose="020B0604020202020204" pitchFamily="34" charset="0"/>
              </a:rPr>
              <a:t>Campuses identified to work with each vendor</a:t>
            </a:r>
          </a:p>
          <a:p>
            <a:pPr marL="342900" indent="-342900">
              <a:spcAft>
                <a:spcPts val="600"/>
              </a:spcAft>
              <a:buAutoNum type="arabicPeriod"/>
            </a:pPr>
            <a:r>
              <a:rPr lang="en-US" sz="2000" dirty="0">
                <a:latin typeface="Arial" panose="020B0604020202020204" pitchFamily="34" charset="0"/>
                <a:cs typeface="Arial" panose="020B0604020202020204" pitchFamily="34" charset="0"/>
              </a:rPr>
              <a:t>Working on contracts to include SUNY terms and conditions</a:t>
            </a:r>
          </a:p>
          <a:p>
            <a:pPr marL="342900" indent="-342900">
              <a:spcAft>
                <a:spcPts val="600"/>
              </a:spcAft>
              <a:buAutoNum type="arabicPeriod"/>
            </a:pPr>
            <a:r>
              <a:rPr lang="en-US" sz="2000" dirty="0">
                <a:latin typeface="Arial" panose="020B0604020202020204" pitchFamily="34" charset="0"/>
                <a:cs typeface="Arial" panose="020B0604020202020204" pitchFamily="34" charset="0"/>
              </a:rPr>
              <a:t>Target date for pilots to launch is Fall 2026/Spring 2027</a:t>
            </a:r>
          </a:p>
        </p:txBody>
      </p:sp>
    </p:spTree>
    <p:extLst>
      <p:ext uri="{BB962C8B-B14F-4D97-AF65-F5344CB8AC3E}">
        <p14:creationId xmlns:p14="http://schemas.microsoft.com/office/powerpoint/2010/main" val="587881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69D1D-5F84-3257-B4FA-BE59AED407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C555CE-D95C-A34B-E26A-CDA3CDE0B468}"/>
              </a:ext>
            </a:extLst>
          </p:cNvPr>
          <p:cNvSpPr>
            <a:spLocks noGrp="1"/>
          </p:cNvSpPr>
          <p:nvPr>
            <p:ph type="ctrTitle"/>
          </p:nvPr>
        </p:nvSpPr>
        <p:spPr>
          <a:xfrm>
            <a:off x="435429" y="2400300"/>
            <a:ext cx="11234057" cy="1387930"/>
          </a:xfrm>
        </p:spPr>
        <p:txBody>
          <a:bodyPr>
            <a:normAutofit/>
          </a:bodyPr>
          <a:lstStyle/>
          <a:p>
            <a:r>
              <a:rPr lang="en-US" sz="6000" dirty="0"/>
              <a:t>AI Tools Available to Faculty</a:t>
            </a:r>
          </a:p>
        </p:txBody>
      </p:sp>
    </p:spTree>
    <p:extLst>
      <p:ext uri="{BB962C8B-B14F-4D97-AF65-F5344CB8AC3E}">
        <p14:creationId xmlns:p14="http://schemas.microsoft.com/office/powerpoint/2010/main" val="803417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428AC-EAF5-2324-6D79-E17AAD39B4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90297A-BA29-9651-BEF1-D816ACC046F5}"/>
              </a:ext>
            </a:extLst>
          </p:cNvPr>
          <p:cNvSpPr>
            <a:spLocks noGrp="1"/>
          </p:cNvSpPr>
          <p:nvPr>
            <p:ph type="title"/>
          </p:nvPr>
        </p:nvSpPr>
        <p:spPr/>
        <p:txBody>
          <a:bodyPr lIns="91440" tIns="45720" rIns="91440" bIns="45720" anchor="ctr">
            <a:normAutofit/>
          </a:bodyPr>
          <a:lstStyle/>
          <a:p>
            <a:r>
              <a:rPr lang="en-US" sz="4400" dirty="0">
                <a:solidFill>
                  <a:srgbClr val="002060"/>
                </a:solidFill>
                <a:latin typeface="Calibri" panose="020F0502020204030204" pitchFamily="34" charset="0"/>
                <a:ea typeface="Calibri" panose="020F0502020204030204" pitchFamily="34" charset="0"/>
                <a:cs typeface="Calibri" panose="020F0502020204030204" pitchFamily="34" charset="0"/>
              </a:rPr>
              <a:t>AI in Brightspace (1 of 2)</a:t>
            </a:r>
          </a:p>
        </p:txBody>
      </p:sp>
      <p:sp>
        <p:nvSpPr>
          <p:cNvPr id="5" name="Content Placeholder 4">
            <a:extLst>
              <a:ext uri="{FF2B5EF4-FFF2-40B4-BE49-F238E27FC236}">
                <a16:creationId xmlns:a16="http://schemas.microsoft.com/office/drawing/2014/main" id="{93C63092-A981-2435-7BDB-D7E5CBD4ED17}"/>
              </a:ext>
            </a:extLst>
          </p:cNvPr>
          <p:cNvSpPr>
            <a:spLocks noGrp="1"/>
          </p:cNvSpPr>
          <p:nvPr>
            <p:ph idx="1"/>
          </p:nvPr>
        </p:nvSpPr>
        <p:spPr>
          <a:xfrm>
            <a:off x="608283" y="1836136"/>
            <a:ext cx="10912366" cy="4351338"/>
          </a:xfrm>
        </p:spPr>
        <p:txBody>
          <a:bodyPr>
            <a:normAutofit fontScale="77500" lnSpcReduction="20000"/>
          </a:bodyPr>
          <a:lstStyle/>
          <a:p>
            <a:r>
              <a:rPr lang="en-US" sz="4100" dirty="0">
                <a:hlinkClick r:id="rId3"/>
              </a:rPr>
              <a:t>D2L Responsible AI Principles </a:t>
            </a:r>
            <a:r>
              <a:rPr lang="en-US" sz="4100" dirty="0"/>
              <a:t>(Fall 2023)</a:t>
            </a:r>
          </a:p>
          <a:p>
            <a:r>
              <a:rPr lang="en-US" sz="4100" dirty="0"/>
              <a:t>2026 Fusion Conference: Focus on AI and Trust in multiple dimensions</a:t>
            </a:r>
          </a:p>
          <a:p>
            <a:r>
              <a:rPr lang="en-US" sz="4100" dirty="0"/>
              <a:t> Brightspace Areas of Focus:</a:t>
            </a:r>
          </a:p>
          <a:p>
            <a:pPr marL="685800" lvl="2">
              <a:spcBef>
                <a:spcPts val="1200"/>
              </a:spcBef>
            </a:pPr>
            <a:r>
              <a:rPr lang="en-US" sz="2900" dirty="0"/>
              <a:t>Efficiencies in faculty workflow</a:t>
            </a:r>
          </a:p>
          <a:p>
            <a:pPr marL="1143000" lvl="3">
              <a:spcBef>
                <a:spcPts val="1200"/>
              </a:spcBef>
            </a:pPr>
            <a:r>
              <a:rPr lang="en-US" sz="2600" dirty="0"/>
              <a:t>Available to all faculty on all SUNY campuses (Fall 2025)</a:t>
            </a:r>
          </a:p>
          <a:p>
            <a:pPr marL="685800" lvl="2">
              <a:spcBef>
                <a:spcPts val="1200"/>
              </a:spcBef>
            </a:pPr>
            <a:r>
              <a:rPr lang="en-US" sz="2900" dirty="0"/>
              <a:t>Support student achievement of learning outcomes</a:t>
            </a:r>
          </a:p>
          <a:p>
            <a:pPr marL="1143000" lvl="3">
              <a:spcBef>
                <a:spcPts val="1200"/>
              </a:spcBef>
            </a:pPr>
            <a:r>
              <a:rPr lang="en-US" sz="2600" dirty="0"/>
              <a:t>Includes Lumi Tutor + other student functionality</a:t>
            </a:r>
          </a:p>
          <a:p>
            <a:pPr marL="1143000" lvl="3">
              <a:spcBef>
                <a:spcPts val="1200"/>
              </a:spcBef>
            </a:pPr>
            <a:r>
              <a:rPr lang="en-US" sz="2600" dirty="0"/>
              <a:t>Available in Brightspace, but not yet deployed in SUNY</a:t>
            </a:r>
          </a:p>
          <a:p>
            <a:pPr marL="685800" lvl="2">
              <a:spcBef>
                <a:spcPts val="1200"/>
              </a:spcBef>
            </a:pPr>
            <a:r>
              <a:rPr lang="en-US" sz="2900" dirty="0"/>
              <a:t>Data and insights</a:t>
            </a:r>
          </a:p>
          <a:p>
            <a:pPr marL="1143000" lvl="3">
              <a:spcBef>
                <a:spcPts val="1200"/>
              </a:spcBef>
            </a:pPr>
            <a:r>
              <a:rPr lang="en-US" sz="2600" dirty="0"/>
              <a:t>Coming next from D2L</a:t>
            </a:r>
            <a:endParaRPr lang="en-US" sz="3000" dirty="0"/>
          </a:p>
        </p:txBody>
      </p:sp>
      <p:pic>
        <p:nvPicPr>
          <p:cNvPr id="3" name="Picture 2" descr="QR Code">
            <a:extLst>
              <a:ext uri="{FF2B5EF4-FFF2-40B4-BE49-F238E27FC236}">
                <a16:creationId xmlns:a16="http://schemas.microsoft.com/office/drawing/2014/main" id="{0002042A-09C8-AAD9-AF93-EC5DF18D6F5F}"/>
              </a:ext>
            </a:extLst>
          </p:cNvPr>
          <p:cNvPicPr>
            <a:picLocks noChangeAspect="1"/>
          </p:cNvPicPr>
          <p:nvPr/>
        </p:nvPicPr>
        <p:blipFill>
          <a:blip r:embed="rId4"/>
          <a:stretch>
            <a:fillRect/>
          </a:stretch>
        </p:blipFill>
        <p:spPr>
          <a:xfrm>
            <a:off x="10244137" y="151606"/>
            <a:ext cx="1752600" cy="1752600"/>
          </a:xfrm>
          <a:prstGeom prst="rect">
            <a:avLst/>
          </a:prstGeom>
        </p:spPr>
      </p:pic>
    </p:spTree>
    <p:extLst>
      <p:ext uri="{BB962C8B-B14F-4D97-AF65-F5344CB8AC3E}">
        <p14:creationId xmlns:p14="http://schemas.microsoft.com/office/powerpoint/2010/main" val="942004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C7C14-1D1D-3205-525F-01634CEE2D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5D5DE2E-753B-5B36-4843-DE8E2C05B763}"/>
              </a:ext>
            </a:extLst>
          </p:cNvPr>
          <p:cNvSpPr>
            <a:spLocks noGrp="1"/>
          </p:cNvSpPr>
          <p:nvPr>
            <p:ph type="title"/>
          </p:nvPr>
        </p:nvSpPr>
        <p:spPr/>
        <p:txBody>
          <a:bodyPr lIns="91440" tIns="45720" rIns="91440" bIns="45720" anchor="ctr">
            <a:normAutofit/>
          </a:bodyPr>
          <a:lstStyle/>
          <a:p>
            <a:r>
              <a:rPr lang="en-US" sz="4400" dirty="0">
                <a:solidFill>
                  <a:srgbClr val="002060"/>
                </a:solidFill>
                <a:latin typeface="Calibri" panose="020F0502020204030204" pitchFamily="34" charset="0"/>
                <a:ea typeface="Calibri" panose="020F0502020204030204" pitchFamily="34" charset="0"/>
                <a:cs typeface="Calibri" panose="020F0502020204030204" pitchFamily="34" charset="0"/>
              </a:rPr>
              <a:t>AI in Brightspace (2 0f 2)</a:t>
            </a:r>
          </a:p>
        </p:txBody>
      </p:sp>
      <p:sp>
        <p:nvSpPr>
          <p:cNvPr id="5" name="Content Placeholder 4">
            <a:extLst>
              <a:ext uri="{FF2B5EF4-FFF2-40B4-BE49-F238E27FC236}">
                <a16:creationId xmlns:a16="http://schemas.microsoft.com/office/drawing/2014/main" id="{BD8B0141-22B3-66B9-A8BD-9388389559E4}"/>
              </a:ext>
            </a:extLst>
          </p:cNvPr>
          <p:cNvSpPr>
            <a:spLocks noGrp="1"/>
          </p:cNvSpPr>
          <p:nvPr>
            <p:ph idx="1"/>
          </p:nvPr>
        </p:nvSpPr>
        <p:spPr>
          <a:xfrm>
            <a:off x="608283" y="1836136"/>
            <a:ext cx="10912366" cy="4351338"/>
          </a:xfrm>
        </p:spPr>
        <p:txBody>
          <a:bodyPr>
            <a:normAutofit fontScale="92500"/>
          </a:bodyPr>
          <a:lstStyle/>
          <a:p>
            <a:r>
              <a:rPr lang="en-US" dirty="0"/>
              <a:t>Lumi Pro (faculty)</a:t>
            </a:r>
          </a:p>
          <a:p>
            <a:pPr lvl="1"/>
            <a:r>
              <a:rPr lang="en-US" dirty="0"/>
              <a:t>Available since Fall 2025 to faculty on all SUNY campuses</a:t>
            </a:r>
          </a:p>
          <a:p>
            <a:pPr lvl="1"/>
            <a:r>
              <a:rPr lang="en-US" dirty="0"/>
              <a:t>Tools for faculty to support content generation</a:t>
            </a:r>
          </a:p>
          <a:p>
            <a:pPr lvl="1"/>
            <a:r>
              <a:rPr lang="en-US" dirty="0"/>
              <a:t>Quiz questions, discussion forum prompts, rubrics, alignment of content with learning outcomes, etc.</a:t>
            </a:r>
          </a:p>
          <a:p>
            <a:pPr lvl="1"/>
            <a:r>
              <a:rPr lang="en-US" dirty="0"/>
              <a:t>Faculty opt-in; faculty review/approval before posting</a:t>
            </a:r>
          </a:p>
          <a:p>
            <a:r>
              <a:rPr lang="en-US" dirty="0"/>
              <a:t>Lumi Learner Mode (students)</a:t>
            </a:r>
          </a:p>
          <a:p>
            <a:pPr lvl="1"/>
            <a:r>
              <a:rPr lang="en-US" dirty="0"/>
              <a:t>AI-based study support for students (summaries of content, practice quizzes, etc.)</a:t>
            </a:r>
          </a:p>
          <a:p>
            <a:pPr lvl="1"/>
            <a:r>
              <a:rPr lang="en-US" dirty="0"/>
              <a:t>Access to Lumi Tutor (if/when available)</a:t>
            </a:r>
          </a:p>
          <a:p>
            <a:pPr lvl="1"/>
            <a:r>
              <a:rPr lang="en-US" dirty="0"/>
              <a:t>New student functionality within the LMS; avoids having to go outside of Brightspace</a:t>
            </a:r>
          </a:p>
          <a:p>
            <a:pPr lvl="1"/>
            <a:r>
              <a:rPr lang="en-US" dirty="0"/>
              <a:t>SUNY campuses can opt-in to Beta Test in Fall 2026</a:t>
            </a:r>
          </a:p>
        </p:txBody>
      </p:sp>
    </p:spTree>
    <p:extLst>
      <p:ext uri="{BB962C8B-B14F-4D97-AF65-F5344CB8AC3E}">
        <p14:creationId xmlns:p14="http://schemas.microsoft.com/office/powerpoint/2010/main" val="2246748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0C4C7-CD13-3572-B2CF-F869824C13C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A5897EA-71B0-4C33-B986-196F2F87DF19}"/>
              </a:ext>
            </a:extLst>
          </p:cNvPr>
          <p:cNvSpPr>
            <a:spLocks noGrp="1"/>
          </p:cNvSpPr>
          <p:nvPr>
            <p:ph type="title"/>
          </p:nvPr>
        </p:nvSpPr>
        <p:spPr>
          <a:xfrm>
            <a:off x="1863524" y="365125"/>
            <a:ext cx="9834105" cy="1325563"/>
          </a:xfrm>
        </p:spPr>
        <p:txBody>
          <a:bodyPr/>
          <a:lstStyle/>
          <a:p>
            <a:r>
              <a:rPr lang="en-US" dirty="0"/>
              <a:t>Campus-Specific Tools</a:t>
            </a:r>
          </a:p>
        </p:txBody>
      </p:sp>
      <p:sp>
        <p:nvSpPr>
          <p:cNvPr id="5" name="Content Placeholder 4">
            <a:extLst>
              <a:ext uri="{FF2B5EF4-FFF2-40B4-BE49-F238E27FC236}">
                <a16:creationId xmlns:a16="http://schemas.microsoft.com/office/drawing/2014/main" id="{E990DC15-75B4-5386-33D3-6E6995462D0B}"/>
              </a:ext>
            </a:extLst>
          </p:cNvPr>
          <p:cNvSpPr>
            <a:spLocks noGrp="1"/>
          </p:cNvSpPr>
          <p:nvPr>
            <p:ph idx="1"/>
          </p:nvPr>
        </p:nvSpPr>
        <p:spPr/>
        <p:txBody>
          <a:bodyPr>
            <a:normAutofit/>
          </a:bodyPr>
          <a:lstStyle/>
          <a:p>
            <a:pPr marL="228600" lvl="1">
              <a:spcBef>
                <a:spcPts val="1200"/>
              </a:spcBef>
            </a:pPr>
            <a:r>
              <a:rPr lang="en-US" sz="3600" dirty="0"/>
              <a:t>Microsoft Co-Pilot</a:t>
            </a:r>
          </a:p>
          <a:p>
            <a:pPr marL="228600" lvl="1">
              <a:spcBef>
                <a:spcPts val="1200"/>
              </a:spcBef>
            </a:pPr>
            <a:r>
              <a:rPr lang="en-US" sz="3600" dirty="0"/>
              <a:t>Google Gemini</a:t>
            </a:r>
          </a:p>
          <a:p>
            <a:pPr marL="228600" lvl="1">
              <a:spcBef>
                <a:spcPts val="1200"/>
              </a:spcBef>
            </a:pPr>
            <a:r>
              <a:rPr lang="en-US" sz="3600" dirty="0"/>
              <a:t>Open AI ChatGPT</a:t>
            </a:r>
          </a:p>
          <a:p>
            <a:pPr marL="0" lvl="1" indent="0">
              <a:spcBef>
                <a:spcPts val="3000"/>
              </a:spcBef>
              <a:buNone/>
            </a:pPr>
            <a:r>
              <a:rPr lang="en-US" sz="3600" i="1" dirty="0"/>
              <a:t>What are your campuses using?</a:t>
            </a:r>
          </a:p>
          <a:p>
            <a:pPr marL="0" lvl="1" indent="0">
              <a:spcBef>
                <a:spcPts val="3000"/>
              </a:spcBef>
              <a:buNone/>
            </a:pPr>
            <a:r>
              <a:rPr lang="en-US" sz="3600" i="1" dirty="0"/>
              <a:t>What else would you like to see?</a:t>
            </a:r>
            <a:endParaRPr lang="en-US" sz="3200" i="1" dirty="0"/>
          </a:p>
          <a:p>
            <a:pPr marL="228600" lvl="1">
              <a:spcBef>
                <a:spcPts val="1200"/>
              </a:spcBef>
            </a:pPr>
            <a:endParaRPr lang="en-US" sz="3600" dirty="0"/>
          </a:p>
        </p:txBody>
      </p:sp>
    </p:spTree>
    <p:extLst>
      <p:ext uri="{BB962C8B-B14F-4D97-AF65-F5344CB8AC3E}">
        <p14:creationId xmlns:p14="http://schemas.microsoft.com/office/powerpoint/2010/main" val="412580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9A411-FA63-BCFE-F69C-9854DB93C4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8F7B6BD-76F6-31F8-486B-11C9BA1E9835}"/>
              </a:ext>
            </a:extLst>
          </p:cNvPr>
          <p:cNvSpPr>
            <a:spLocks noGrp="1"/>
          </p:cNvSpPr>
          <p:nvPr>
            <p:ph type="ctrTitle"/>
          </p:nvPr>
        </p:nvSpPr>
        <p:spPr>
          <a:xfrm>
            <a:off x="435429" y="2400300"/>
            <a:ext cx="11234057" cy="1387930"/>
          </a:xfrm>
        </p:spPr>
        <p:txBody>
          <a:bodyPr>
            <a:normAutofit/>
          </a:bodyPr>
          <a:lstStyle/>
          <a:p>
            <a:r>
              <a:rPr lang="en-US" sz="6000" dirty="0"/>
              <a:t>SUNY AI Policy</a:t>
            </a:r>
          </a:p>
        </p:txBody>
      </p:sp>
    </p:spTree>
    <p:extLst>
      <p:ext uri="{BB962C8B-B14F-4D97-AF65-F5344CB8AC3E}">
        <p14:creationId xmlns:p14="http://schemas.microsoft.com/office/powerpoint/2010/main" val="8760401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F067E8-A10F-A9F0-D97C-9CF49CB49EBB}"/>
              </a:ext>
            </a:extLst>
          </p:cNvPr>
          <p:cNvSpPr>
            <a:spLocks noGrp="1"/>
          </p:cNvSpPr>
          <p:nvPr>
            <p:ph type="title"/>
          </p:nvPr>
        </p:nvSpPr>
        <p:spPr/>
        <p:txBody>
          <a:bodyPr>
            <a:normAutofit/>
          </a:bodyPr>
          <a:lstStyle/>
          <a:p>
            <a:r>
              <a:rPr lang="en-US" dirty="0">
                <a:hlinkClick r:id="rId3"/>
              </a:rPr>
              <a:t>SUNY AI Policy</a:t>
            </a:r>
            <a:r>
              <a:rPr lang="en-US" dirty="0"/>
              <a:t> (1 of 3)</a:t>
            </a:r>
          </a:p>
        </p:txBody>
      </p:sp>
      <p:sp>
        <p:nvSpPr>
          <p:cNvPr id="5" name="Content Placeholder 4">
            <a:extLst>
              <a:ext uri="{FF2B5EF4-FFF2-40B4-BE49-F238E27FC236}">
                <a16:creationId xmlns:a16="http://schemas.microsoft.com/office/drawing/2014/main" id="{72E4185B-DF74-8CB7-6D6A-FDD6C9633024}"/>
              </a:ext>
            </a:extLst>
          </p:cNvPr>
          <p:cNvSpPr>
            <a:spLocks noGrp="1"/>
          </p:cNvSpPr>
          <p:nvPr>
            <p:ph idx="1"/>
          </p:nvPr>
        </p:nvSpPr>
        <p:spPr/>
        <p:txBody>
          <a:bodyPr>
            <a:noAutofit/>
          </a:bodyPr>
          <a:lstStyle/>
          <a:p>
            <a:pPr marL="0" indent="0">
              <a:buNone/>
            </a:pPr>
            <a:r>
              <a:rPr lang="en-US" sz="3200" b="1" dirty="0"/>
              <a:t>Purpose:</a:t>
            </a:r>
            <a:r>
              <a:rPr lang="en-US" sz="3200" dirty="0"/>
              <a:t>  “The purpose of this policy is to establish guidelines for the acceptable use of Artificial Intelligence (AI) technologies…”</a:t>
            </a:r>
          </a:p>
          <a:p>
            <a:pPr marL="0" indent="0">
              <a:buNone/>
            </a:pPr>
            <a:endParaRPr lang="en-US" sz="3200" dirty="0"/>
          </a:p>
          <a:p>
            <a:pPr marL="0" indent="0">
              <a:buNone/>
            </a:pPr>
            <a:r>
              <a:rPr lang="en-US" sz="3200" b="1" dirty="0"/>
              <a:t>Intention:  </a:t>
            </a:r>
            <a:r>
              <a:rPr lang="en-US" sz="3200" dirty="0"/>
              <a:t>“…supports SUNY institutions in developing AI policies tailored to their specific circumstances anchored by a common set of systemwide principles.”</a:t>
            </a:r>
          </a:p>
        </p:txBody>
      </p:sp>
      <p:pic>
        <p:nvPicPr>
          <p:cNvPr id="3" name="Picture 2" descr="QR Code">
            <a:extLst>
              <a:ext uri="{FF2B5EF4-FFF2-40B4-BE49-F238E27FC236}">
                <a16:creationId xmlns:a16="http://schemas.microsoft.com/office/drawing/2014/main" id="{7682F0C6-3405-8692-6F13-166B57B88A5F}"/>
              </a:ext>
            </a:extLst>
          </p:cNvPr>
          <p:cNvPicPr>
            <a:picLocks noChangeAspect="1"/>
          </p:cNvPicPr>
          <p:nvPr/>
        </p:nvPicPr>
        <p:blipFill>
          <a:blip r:embed="rId4"/>
          <a:stretch>
            <a:fillRect/>
          </a:stretch>
        </p:blipFill>
        <p:spPr>
          <a:xfrm>
            <a:off x="10476705" y="170656"/>
            <a:ext cx="1520032" cy="1520032"/>
          </a:xfrm>
          <a:prstGeom prst="rect">
            <a:avLst/>
          </a:prstGeom>
        </p:spPr>
      </p:pic>
    </p:spTree>
    <p:extLst>
      <p:ext uri="{BB962C8B-B14F-4D97-AF65-F5344CB8AC3E}">
        <p14:creationId xmlns:p14="http://schemas.microsoft.com/office/powerpoint/2010/main" val="3310574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36E4-8D43-E408-621E-C68C36BA7E2E}"/>
              </a:ext>
            </a:extLst>
          </p:cNvPr>
          <p:cNvSpPr>
            <a:spLocks noGrp="1"/>
          </p:cNvSpPr>
          <p:nvPr>
            <p:ph type="title"/>
          </p:nvPr>
        </p:nvSpPr>
        <p:spPr/>
        <p:txBody>
          <a:bodyPr/>
          <a:lstStyle/>
          <a:p>
            <a:r>
              <a:rPr lang="en-US" dirty="0">
                <a:hlinkClick r:id="rId2"/>
              </a:rPr>
              <a:t>SUNY AI Policy</a:t>
            </a:r>
            <a:r>
              <a:rPr lang="en-US" dirty="0"/>
              <a:t> (2 of 3)</a:t>
            </a:r>
          </a:p>
        </p:txBody>
      </p:sp>
      <p:sp>
        <p:nvSpPr>
          <p:cNvPr id="3" name="Content Placeholder 2">
            <a:extLst>
              <a:ext uri="{FF2B5EF4-FFF2-40B4-BE49-F238E27FC236}">
                <a16:creationId xmlns:a16="http://schemas.microsoft.com/office/drawing/2014/main" id="{6AB6BBDD-B635-78F7-C6F1-1E3EAE486886}"/>
              </a:ext>
            </a:extLst>
          </p:cNvPr>
          <p:cNvSpPr>
            <a:spLocks noGrp="1"/>
          </p:cNvSpPr>
          <p:nvPr>
            <p:ph idx="1"/>
          </p:nvPr>
        </p:nvSpPr>
        <p:spPr/>
        <p:txBody>
          <a:bodyPr>
            <a:normAutofit lnSpcReduction="10000"/>
          </a:bodyPr>
          <a:lstStyle/>
          <a:p>
            <a:pPr marL="0" indent="0">
              <a:buNone/>
            </a:pPr>
            <a:r>
              <a:rPr lang="en-US" dirty="0"/>
              <a:t>Policy is high level and intentionally flexible.</a:t>
            </a:r>
          </a:p>
          <a:p>
            <a:pPr marL="0" indent="0">
              <a:buNone/>
            </a:pPr>
            <a:r>
              <a:rPr lang="en-US" dirty="0"/>
              <a:t>Three overarching philosophies:</a:t>
            </a:r>
          </a:p>
          <a:p>
            <a:pPr marL="514350" indent="-514350">
              <a:buAutoNum type="arabicPeriod"/>
            </a:pPr>
            <a:r>
              <a:rPr lang="en-US" dirty="0"/>
              <a:t>AI policy is most effective when it is woven into the broader fabric of institutional governance.</a:t>
            </a:r>
          </a:p>
          <a:p>
            <a:pPr marL="514350" indent="-514350">
              <a:buAutoNum type="arabicPeriod"/>
            </a:pPr>
            <a:r>
              <a:rPr lang="en-US" dirty="0"/>
              <a:t>Oversight and governance of AI systems should be proportionate to the risk those systems pose.</a:t>
            </a:r>
          </a:p>
          <a:p>
            <a:pPr marL="514350" indent="-514350">
              <a:buAutoNum type="arabicPeriod"/>
            </a:pPr>
            <a:r>
              <a:rPr lang="en-US" dirty="0"/>
              <a:t>AI policies relating to the use of pedagogic, student-facing applications in the classroom should be developed through shared governance and should take care not to limit creativity and experimentation in teaching, research, and learning.</a:t>
            </a:r>
          </a:p>
          <a:p>
            <a:endParaRPr lang="en-US" dirty="0"/>
          </a:p>
        </p:txBody>
      </p:sp>
    </p:spTree>
    <p:extLst>
      <p:ext uri="{BB962C8B-B14F-4D97-AF65-F5344CB8AC3E}">
        <p14:creationId xmlns:p14="http://schemas.microsoft.com/office/powerpoint/2010/main" val="628650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CE6B8-36D7-B494-926A-F06938C52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AD666-FB7F-4384-8742-6425D01C4CF2}"/>
              </a:ext>
            </a:extLst>
          </p:cNvPr>
          <p:cNvSpPr>
            <a:spLocks noGrp="1"/>
          </p:cNvSpPr>
          <p:nvPr>
            <p:ph type="title"/>
          </p:nvPr>
        </p:nvSpPr>
        <p:spPr/>
        <p:txBody>
          <a:bodyPr/>
          <a:lstStyle/>
          <a:p>
            <a:r>
              <a:rPr lang="en-US" dirty="0">
                <a:hlinkClick r:id="rId3"/>
              </a:rPr>
              <a:t>SUNY AI Policy </a:t>
            </a:r>
            <a:r>
              <a:rPr lang="en-US" dirty="0"/>
              <a:t>(3 of 3)</a:t>
            </a:r>
          </a:p>
        </p:txBody>
      </p:sp>
      <p:sp>
        <p:nvSpPr>
          <p:cNvPr id="3" name="Content Placeholder 2">
            <a:extLst>
              <a:ext uri="{FF2B5EF4-FFF2-40B4-BE49-F238E27FC236}">
                <a16:creationId xmlns:a16="http://schemas.microsoft.com/office/drawing/2014/main" id="{77708A14-432E-B5F6-6EF6-4A55E0005226}"/>
              </a:ext>
            </a:extLst>
          </p:cNvPr>
          <p:cNvSpPr>
            <a:spLocks noGrp="1"/>
          </p:cNvSpPr>
          <p:nvPr>
            <p:ph idx="1"/>
          </p:nvPr>
        </p:nvSpPr>
        <p:spPr/>
        <p:txBody>
          <a:bodyPr>
            <a:normAutofit fontScale="92500" lnSpcReduction="10000"/>
          </a:bodyPr>
          <a:lstStyle/>
          <a:p>
            <a:r>
              <a:rPr lang="en-US" sz="3200" dirty="0"/>
              <a:t>Campuses must publish their own requirements by Dec 2026</a:t>
            </a:r>
          </a:p>
          <a:p>
            <a:r>
              <a:rPr lang="en-US" sz="3200" dirty="0"/>
              <a:t>Campuses must confirm the institutions commitment to the Responsible AI Principles and describe the institution’s approach to:</a:t>
            </a:r>
          </a:p>
          <a:p>
            <a:pPr marL="971550" lvl="1" indent="-514350">
              <a:buAutoNum type="arabicPeriod"/>
            </a:pPr>
            <a:r>
              <a:rPr lang="en-US" sz="2800" dirty="0"/>
              <a:t>Roles and Responsibilities</a:t>
            </a:r>
          </a:p>
          <a:p>
            <a:pPr marL="971550" lvl="1" indent="-514350">
              <a:buAutoNum type="arabicPeriod"/>
            </a:pPr>
            <a:r>
              <a:rPr lang="en-US" sz="2800" dirty="0"/>
              <a:t>Procurement</a:t>
            </a:r>
          </a:p>
          <a:p>
            <a:pPr marL="971550" lvl="1" indent="-514350">
              <a:buAutoNum type="arabicPeriod"/>
            </a:pPr>
            <a:r>
              <a:rPr lang="en-US" sz="2800" dirty="0"/>
              <a:t>Domain-Specific governance</a:t>
            </a:r>
          </a:p>
          <a:p>
            <a:pPr marL="971550" lvl="1" indent="-514350">
              <a:buAutoNum type="arabicPeriod"/>
            </a:pPr>
            <a:r>
              <a:rPr lang="en-US" sz="2800" dirty="0"/>
              <a:t>Training</a:t>
            </a:r>
          </a:p>
          <a:p>
            <a:pPr marL="971550" lvl="1" indent="-514350">
              <a:buAutoNum type="arabicPeriod"/>
            </a:pPr>
            <a:r>
              <a:rPr lang="en-US" sz="2800" dirty="0"/>
              <a:t>Protecting Fairness</a:t>
            </a:r>
          </a:p>
          <a:p>
            <a:pPr marL="971550" lvl="1" indent="-514350">
              <a:buAutoNum type="arabicPeriod"/>
            </a:pPr>
            <a:r>
              <a:rPr lang="en-US" sz="2800" dirty="0"/>
              <a:t>Risk-Based Governance</a:t>
            </a:r>
          </a:p>
          <a:p>
            <a:pPr marL="971550" lvl="1" indent="-514350">
              <a:buAutoNum type="arabicPeriod"/>
            </a:pPr>
            <a:r>
              <a:rPr lang="en-US" sz="2800" dirty="0"/>
              <a:t>Review Regularly</a:t>
            </a:r>
          </a:p>
          <a:p>
            <a:pPr marL="0" indent="0">
              <a:buNone/>
            </a:pPr>
            <a:endParaRPr lang="en-US" sz="3200" dirty="0"/>
          </a:p>
          <a:p>
            <a:pPr marL="0" indent="0">
              <a:buNone/>
            </a:pPr>
            <a:endParaRPr lang="en-US" sz="3200" dirty="0"/>
          </a:p>
          <a:p>
            <a:pPr marL="0" indent="0">
              <a:buNone/>
            </a:pPr>
            <a:endParaRPr lang="en-US" sz="3200" dirty="0"/>
          </a:p>
          <a:p>
            <a:pPr marL="0" indent="0">
              <a:buNone/>
            </a:pPr>
            <a:endParaRPr lang="en-US" sz="3200" dirty="0"/>
          </a:p>
        </p:txBody>
      </p:sp>
    </p:spTree>
    <p:extLst>
      <p:ext uri="{BB962C8B-B14F-4D97-AF65-F5344CB8AC3E}">
        <p14:creationId xmlns:p14="http://schemas.microsoft.com/office/powerpoint/2010/main" val="2206169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F067E8-A10F-A9F0-D97C-9CF49CB49EBB}"/>
              </a:ext>
            </a:extLst>
          </p:cNvPr>
          <p:cNvSpPr>
            <a:spLocks noGrp="1"/>
          </p:cNvSpPr>
          <p:nvPr>
            <p:ph type="title"/>
          </p:nvPr>
        </p:nvSpPr>
        <p:spPr/>
        <p:txBody>
          <a:bodyPr>
            <a:normAutofit/>
          </a:bodyPr>
          <a:lstStyle/>
          <a:p>
            <a:r>
              <a:rPr lang="en-US" dirty="0"/>
              <a:t>Resources to Support Campus Policy Development</a:t>
            </a:r>
            <a:endParaRPr lang="en-US" i="1" dirty="0"/>
          </a:p>
        </p:txBody>
      </p:sp>
      <p:sp>
        <p:nvSpPr>
          <p:cNvPr id="5" name="Content Placeholder 4">
            <a:extLst>
              <a:ext uri="{FF2B5EF4-FFF2-40B4-BE49-F238E27FC236}">
                <a16:creationId xmlns:a16="http://schemas.microsoft.com/office/drawing/2014/main" id="{72E4185B-DF74-8CB7-6D6A-FDD6C9633024}"/>
              </a:ext>
            </a:extLst>
          </p:cNvPr>
          <p:cNvSpPr>
            <a:spLocks noGrp="1"/>
          </p:cNvSpPr>
          <p:nvPr>
            <p:ph idx="1"/>
          </p:nvPr>
        </p:nvSpPr>
        <p:spPr/>
        <p:txBody>
          <a:bodyPr>
            <a:noAutofit/>
          </a:bodyPr>
          <a:lstStyle/>
          <a:p>
            <a:pPr marL="0" indent="0">
              <a:buNone/>
            </a:pPr>
            <a:r>
              <a:rPr lang="en-US" sz="2400" b="1" dirty="0">
                <a:ea typeface="+mn-lt"/>
                <a:cs typeface="+mn-lt"/>
              </a:rPr>
              <a:t>Tier 1 — Immediate Priorities</a:t>
            </a:r>
            <a:r>
              <a:rPr lang="en-US" sz="2400" dirty="0">
                <a:ea typeface="+mn-lt"/>
                <a:cs typeface="+mn-lt"/>
              </a:rPr>
              <a:t> </a:t>
            </a:r>
            <a:r>
              <a:rPr lang="en-US" sz="2400" i="1" dirty="0">
                <a:ea typeface="+mn-lt"/>
                <a:cs typeface="+mn-lt"/>
              </a:rPr>
              <a:t>(things campuses should have in place as soon as possible)</a:t>
            </a:r>
          </a:p>
          <a:p>
            <a:r>
              <a:rPr lang="en-US" sz="2400" dirty="0">
                <a:ea typeface="+mn-lt"/>
                <a:cs typeface="+mn-lt"/>
              </a:rPr>
              <a:t>AI Procurement &amp; Contract Language </a:t>
            </a:r>
          </a:p>
          <a:p>
            <a:r>
              <a:rPr lang="en-US" sz="2400" dirty="0">
                <a:ea typeface="+mn-lt"/>
                <a:cs typeface="+mn-lt"/>
              </a:rPr>
              <a:t>High-Risk AI Use Review Process </a:t>
            </a:r>
          </a:p>
          <a:p>
            <a:pPr>
              <a:spcAft>
                <a:spcPts val="2400"/>
              </a:spcAft>
            </a:pPr>
            <a:r>
              <a:rPr lang="en-US" sz="2400" dirty="0">
                <a:ea typeface="+mn-lt"/>
                <a:cs typeface="+mn-lt"/>
              </a:rPr>
              <a:t>Faculty Guidance for Classroom AI Use (FACT2 AI Guides and other resources)</a:t>
            </a:r>
            <a:endParaRPr lang="en-US" sz="2400" b="1" dirty="0">
              <a:ea typeface="+mn-lt"/>
              <a:cs typeface="+mn-lt"/>
            </a:endParaRPr>
          </a:p>
          <a:p>
            <a:pPr marL="0" indent="0">
              <a:buNone/>
            </a:pPr>
            <a:r>
              <a:rPr lang="en-US" sz="2400" b="1" dirty="0">
                <a:ea typeface="+mn-lt"/>
                <a:cs typeface="+mn-lt"/>
              </a:rPr>
              <a:t>Tier 2 — Next Tranche</a:t>
            </a:r>
            <a:endParaRPr lang="en-US" sz="2400" dirty="0">
              <a:ea typeface="+mn-lt"/>
              <a:cs typeface="+mn-lt"/>
            </a:endParaRPr>
          </a:p>
          <a:p>
            <a:pPr indent="0">
              <a:buNone/>
            </a:pPr>
            <a:r>
              <a:rPr lang="en-US" sz="2400" dirty="0">
                <a:ea typeface="+mn-lt"/>
                <a:cs typeface="+mn-lt"/>
              </a:rPr>
              <a:t>Additional guidance will address updates to existing campus policies, baseline role-based training for faculty and staff, AI concern and incident response pathways, and domain-specific guidance for research, student services, and administrative operations</a:t>
            </a:r>
          </a:p>
          <a:p>
            <a:pPr marL="0" indent="0">
              <a:buNone/>
            </a:pPr>
            <a:endParaRPr lang="en-US" sz="2400" dirty="0"/>
          </a:p>
        </p:txBody>
      </p:sp>
    </p:spTree>
    <p:extLst>
      <p:ext uri="{BB962C8B-B14F-4D97-AF65-F5344CB8AC3E}">
        <p14:creationId xmlns:p14="http://schemas.microsoft.com/office/powerpoint/2010/main" val="10478220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A37E1-9CDA-C5A7-1F96-0C7C0822EA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AD3AD3-F779-EBDF-F15B-3EE5D65B54CD}"/>
              </a:ext>
            </a:extLst>
          </p:cNvPr>
          <p:cNvSpPr>
            <a:spLocks noGrp="1"/>
          </p:cNvSpPr>
          <p:nvPr>
            <p:ph type="ctrTitle"/>
          </p:nvPr>
        </p:nvSpPr>
        <p:spPr>
          <a:xfrm>
            <a:off x="1524000" y="1122363"/>
            <a:ext cx="9144000" cy="3663646"/>
          </a:xfrm>
        </p:spPr>
        <p:txBody>
          <a:bodyPr>
            <a:normAutofit/>
          </a:bodyPr>
          <a:lstStyle/>
          <a:p>
            <a:pPr algn="ctr"/>
            <a:r>
              <a:rPr lang="en-US" dirty="0"/>
              <a:t>Questions/Discussion</a:t>
            </a:r>
            <a:br>
              <a:rPr lang="en-US" dirty="0"/>
            </a:br>
            <a:br>
              <a:rPr lang="en-US" dirty="0"/>
            </a:br>
            <a:br>
              <a:rPr lang="en-US" dirty="0"/>
            </a:br>
            <a:r>
              <a:rPr lang="en-US" dirty="0"/>
              <a:t>kim.scalzo@suny.edu</a:t>
            </a:r>
          </a:p>
        </p:txBody>
      </p:sp>
      <p:sp>
        <p:nvSpPr>
          <p:cNvPr id="3" name="Slide Number Placeholder 3">
            <a:extLst>
              <a:ext uri="{FF2B5EF4-FFF2-40B4-BE49-F238E27FC236}">
                <a16:creationId xmlns:a16="http://schemas.microsoft.com/office/drawing/2014/main" id="{50BCE244-40E6-E83E-574C-F591EA4F4222}"/>
              </a:ext>
            </a:extLst>
          </p:cNvPr>
          <p:cNvSpPr txBox="1">
            <a:spLocks/>
          </p:cNvSpPr>
          <p:nvPr/>
        </p:nvSpPr>
        <p:spPr>
          <a:xfrm>
            <a:off x="0" y="6281738"/>
            <a:ext cx="447675" cy="338137"/>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07272BD-ADAA-394E-88AC-9555A79EBFF0}" type="slidenum">
              <a:rPr lang="en-US" smtClean="0"/>
              <a:pPr>
                <a:defRPr/>
              </a:pPr>
              <a:t>33</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23860086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0AE3C930E02641A17761FDAAB5336B" ma:contentTypeVersion="16" ma:contentTypeDescription="Create a new document." ma:contentTypeScope="" ma:versionID="aac1a1653a78d7f01382863fad116ec4">
  <xsd:schema xmlns:xsd="http://www.w3.org/2001/XMLSchema" xmlns:xs="http://www.w3.org/2001/XMLSchema" xmlns:p="http://schemas.microsoft.com/office/2006/metadata/properties" xmlns:ns2="80e6305f-97c9-4e19-a54a-b4be14339835" xmlns:ns3="639b7021-8fe8-4162-b169-74409c5c5301" targetNamespace="http://schemas.microsoft.com/office/2006/metadata/properties" ma:root="true" ma:fieldsID="ec3618d0a06b13ad7afb7a9e2a9adffa" ns2:_="" ns3:_="">
    <xsd:import namespace="80e6305f-97c9-4e19-a54a-b4be14339835"/>
    <xsd:import namespace="639b7021-8fe8-4162-b169-74409c5c530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e6305f-97c9-4e19-a54a-b4be143398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84558b3-4b7e-402e-a6c9-1417db9941b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39b7021-8fe8-4162-b169-74409c5c530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0c6d795-6fc7-4711-98cc-18822f008740}" ma:internalName="TaxCatchAll" ma:showField="CatchAllData" ma:web="639b7021-8fe8-4162-b169-74409c5c530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0e6305f-97c9-4e19-a54a-b4be14339835">
      <Terms xmlns="http://schemas.microsoft.com/office/infopath/2007/PartnerControls"/>
    </lcf76f155ced4ddcb4097134ff3c332f>
    <TaxCatchAll xmlns="639b7021-8fe8-4162-b169-74409c5c5301" xsi:nil="true"/>
  </documentManagement>
</p:properties>
</file>

<file path=customXml/itemProps1.xml><?xml version="1.0" encoding="utf-8"?>
<ds:datastoreItem xmlns:ds="http://schemas.openxmlformats.org/officeDocument/2006/customXml" ds:itemID="{F57D99DD-31A2-4A9E-BC09-998E1282DA47}">
  <ds:schemaRefs>
    <ds:schemaRef ds:uri="http://schemas.microsoft.com/sharepoint/v3/contenttype/forms"/>
  </ds:schemaRefs>
</ds:datastoreItem>
</file>

<file path=customXml/itemProps2.xml><?xml version="1.0" encoding="utf-8"?>
<ds:datastoreItem xmlns:ds="http://schemas.openxmlformats.org/officeDocument/2006/customXml" ds:itemID="{4F7C9C02-8E4D-4950-B322-4DBDB55A9930}">
  <ds:schemaRefs>
    <ds:schemaRef ds:uri="639b7021-8fe8-4162-b169-74409c5c5301"/>
    <ds:schemaRef ds:uri="80e6305f-97c9-4e19-a54a-b4be143398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3E95685-1CCB-4693-9F24-DCC3000FAF94}">
  <ds:schemaRefs>
    <ds:schemaRef ds:uri="639b7021-8fe8-4162-b169-74409c5c5301"/>
    <ds:schemaRef ds:uri="80e6305f-97c9-4e19-a54a-b4be1433983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5361</TotalTime>
  <Words>2472</Words>
  <Application>Microsoft Office PowerPoint</Application>
  <PresentationFormat>Widescreen</PresentationFormat>
  <Paragraphs>277</Paragraphs>
  <Slides>33</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Aptos</vt:lpstr>
      <vt:lpstr>Arial</vt:lpstr>
      <vt:lpstr>Calibri</vt:lpstr>
      <vt:lpstr>Calibri Light</vt:lpstr>
      <vt:lpstr>Gotham Bold</vt:lpstr>
      <vt:lpstr>Gotham Book</vt:lpstr>
      <vt:lpstr>Helvetica</vt:lpstr>
      <vt:lpstr>Helvetica Light</vt:lpstr>
      <vt:lpstr>Helvetica Neue</vt:lpstr>
      <vt:lpstr>Helvetica Neue Light</vt:lpstr>
      <vt:lpstr>1_Office Theme</vt:lpstr>
      <vt:lpstr>Leveraging System Wide Initiatives in AI to Advance Campus Level Academic and Student Success Priorities </vt:lpstr>
      <vt:lpstr>Agenda</vt:lpstr>
      <vt:lpstr>AI for the Public Good</vt:lpstr>
      <vt:lpstr>AI for the Public Good SUNY STRIVE Task Force 2023-2024</vt:lpstr>
      <vt:lpstr>Elements of Responsible AI</vt:lpstr>
      <vt:lpstr>Student and Faculty AI Literacy</vt:lpstr>
      <vt:lpstr>General Education Requirement Information Literacy Competency</vt:lpstr>
      <vt:lpstr>“Before faculty can help students to be AI literate and use AI responsibly, they have to be AI literate.”</vt:lpstr>
      <vt:lpstr>Faculty Advisory Council on Teaching and Technology (FACT2)</vt:lpstr>
      <vt:lpstr>General Faculty Awareness/Guidance</vt:lpstr>
      <vt:lpstr>Faculty Use of AI Considerations and Best Practices</vt:lpstr>
      <vt:lpstr>Feedback on the Guides</vt:lpstr>
      <vt:lpstr>Intersection of AI and Accessibility</vt:lpstr>
      <vt:lpstr>Proposed FACT2 Task groups for 2026-2027</vt:lpstr>
      <vt:lpstr>System-wide Initiatives and Support for Faculty</vt:lpstr>
      <vt:lpstr>AI for the Public Good  Fellows</vt:lpstr>
      <vt:lpstr>Open Educational Resources  (OER) Gateway Impact Grants</vt:lpstr>
      <vt:lpstr>SUNY Academic Innovation Grants</vt:lpstr>
      <vt:lpstr>AI Resources and Professional Development</vt:lpstr>
      <vt:lpstr>Digital Transformation Project Portfolio Progress &amp; Delivery Momentum</vt:lpstr>
      <vt:lpstr>AI Tutor and AI in Advising</vt:lpstr>
      <vt:lpstr>Two Pilot Scenarios (1 of 2)</vt:lpstr>
      <vt:lpstr>Two Pilot Scenarios (2 of 2)</vt:lpstr>
      <vt:lpstr>AI Tools Available to Faculty</vt:lpstr>
      <vt:lpstr>AI in Brightspace (1 of 2)</vt:lpstr>
      <vt:lpstr>AI in Brightspace (2 0f 2)</vt:lpstr>
      <vt:lpstr>Campus-Specific Tools</vt:lpstr>
      <vt:lpstr>SUNY AI Policy</vt:lpstr>
      <vt:lpstr>SUNY AI Policy (1 of 3)</vt:lpstr>
      <vt:lpstr>SUNY AI Policy (2 of 3)</vt:lpstr>
      <vt:lpstr>SUNY AI Policy (3 of 3)</vt:lpstr>
      <vt:lpstr>Resources to Support Campus Policy Development</vt:lpstr>
      <vt:lpstr>Questions/Discussion   kim.scalzo@suny.edu</vt:lpstr>
    </vt:vector>
  </TitlesOfParts>
  <Company>SUNY System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Scalzo, Kim</dc:creator>
  <cp:lastModifiedBy>Scalzo, Kim</cp:lastModifiedBy>
  <cp:revision>16</cp:revision>
  <dcterms:created xsi:type="dcterms:W3CDTF">2025-06-16T19:16:15Z</dcterms:created>
  <dcterms:modified xsi:type="dcterms:W3CDTF">2026-08-14T04:29:47Z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0x010100EB0AE3C930E02641A17761FDAAB5336B</vt:lpwstr>
  </property>
  <property fmtid="{D5CDD505-2E9C-101B-9397-08002B2CF9AE}" pid="3" name="MediaServiceImageTags">
    <vt:lpwstr/>
  </property>
</Properties>
</file>